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Lst>
  <p:notesMasterIdLst>
    <p:notesMasterId r:id="rId18"/>
  </p:notesMasterIdLst>
  <p:handoutMasterIdLst>
    <p:handoutMasterId r:id="rId19"/>
  </p:handoutMasterIdLst>
  <p:sldIdLst>
    <p:sldId id="256" r:id="rId2"/>
    <p:sldId id="307" r:id="rId3"/>
    <p:sldId id="291" r:id="rId4"/>
    <p:sldId id="309" r:id="rId5"/>
    <p:sldId id="310" r:id="rId6"/>
    <p:sldId id="311" r:id="rId7"/>
    <p:sldId id="308" r:id="rId8"/>
    <p:sldId id="312" r:id="rId9"/>
    <p:sldId id="313" r:id="rId10"/>
    <p:sldId id="314" r:id="rId11"/>
    <p:sldId id="275" r:id="rId12"/>
    <p:sldId id="315" r:id="rId13"/>
    <p:sldId id="317" r:id="rId14"/>
    <p:sldId id="316" r:id="rId15"/>
    <p:sldId id="318" r:id="rId16"/>
    <p:sldId id="319"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1705" autoAdjust="0"/>
  </p:normalViewPr>
  <p:slideViewPr>
    <p:cSldViewPr>
      <p:cViewPr varScale="1">
        <p:scale>
          <a:sx n="60" d="100"/>
          <a:sy n="60" d="100"/>
        </p:scale>
        <p:origin x="-109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669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1669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669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8DBFAC6B-3585-4AC5-B05C-DEB7DE4BF374}" type="slidenum">
              <a:rPr lang="ru-RU"/>
              <a:pPr>
                <a:defRPr/>
              </a:pPr>
              <a:t>‹#›</a:t>
            </a:fld>
            <a:endParaRPr lang="ru-RU"/>
          </a:p>
        </p:txBody>
      </p:sp>
    </p:spTree>
    <p:extLst>
      <p:ext uri="{BB962C8B-B14F-4D97-AF65-F5344CB8AC3E}">
        <p14:creationId xmlns:p14="http://schemas.microsoft.com/office/powerpoint/2010/main" val="8755249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a:p>
        </p:txBody>
      </p:sp>
      <p:sp>
        <p:nvSpPr>
          <p:cNvPr id="164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Click to edit Master text styles</a:t>
            </a:r>
          </a:p>
          <a:p>
            <a:pPr lvl="1"/>
            <a:r>
              <a:rPr lang="ru-RU" noProof="0" smtClean="0"/>
              <a:t>Second level</a:t>
            </a:r>
          </a:p>
          <a:p>
            <a:pPr lvl="2"/>
            <a:r>
              <a:rPr lang="ru-RU" noProof="0" smtClean="0"/>
              <a:t>Third level</a:t>
            </a:r>
          </a:p>
          <a:p>
            <a:pPr lvl="3"/>
            <a:r>
              <a:rPr lang="ru-RU" noProof="0" smtClean="0"/>
              <a:t>Fourth level</a:t>
            </a:r>
          </a:p>
          <a:p>
            <a:pPr lvl="4"/>
            <a:r>
              <a:rPr lang="ru-RU" noProof="0" smtClean="0"/>
              <a:t>Fifth level</a:t>
            </a:r>
          </a:p>
        </p:txBody>
      </p:sp>
      <p:sp>
        <p:nvSpPr>
          <p:cNvPr id="164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a:p>
        </p:txBody>
      </p:sp>
      <p:sp>
        <p:nvSpPr>
          <p:cNvPr id="164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D66C6CF-B778-47EE-90A6-0BF27EFA9804}" type="slidenum">
              <a:rPr lang="ru-RU"/>
              <a:pPr>
                <a:defRPr/>
              </a:pPr>
              <a:t>‹#›</a:t>
            </a:fld>
            <a:endParaRPr lang="ru-RU"/>
          </a:p>
        </p:txBody>
      </p:sp>
    </p:spTree>
    <p:extLst>
      <p:ext uri="{BB962C8B-B14F-4D97-AF65-F5344CB8AC3E}">
        <p14:creationId xmlns:p14="http://schemas.microsoft.com/office/powerpoint/2010/main" val="15252943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let’s have a look at another consequence of the fact that QDs are extended emitters. Let’s see whether or not QDs behave like point sources.</a:t>
            </a:r>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10</a:t>
            </a:fld>
            <a:endParaRPr lang="ru-RU"/>
          </a:p>
        </p:txBody>
      </p:sp>
    </p:spTree>
    <p:extLst>
      <p:ext uri="{BB962C8B-B14F-4D97-AF65-F5344CB8AC3E}">
        <p14:creationId xmlns:p14="http://schemas.microsoft.com/office/powerpoint/2010/main" val="287627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15</a:t>
            </a:fld>
            <a:endParaRPr lang="ru-RU"/>
          </a:p>
        </p:txBody>
      </p:sp>
    </p:spTree>
    <p:extLst>
      <p:ext uri="{BB962C8B-B14F-4D97-AF65-F5344CB8AC3E}">
        <p14:creationId xmlns:p14="http://schemas.microsoft.com/office/powerpoint/2010/main" val="317713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16</a:t>
            </a:fld>
            <a:endParaRPr lang="ru-RU"/>
          </a:p>
        </p:txBody>
      </p:sp>
    </p:spTree>
    <p:extLst>
      <p:ext uri="{BB962C8B-B14F-4D97-AF65-F5344CB8AC3E}">
        <p14:creationId xmlns:p14="http://schemas.microsoft.com/office/powerpoint/2010/main" val="317713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QO,</a:t>
            </a:r>
            <a:r>
              <a:rPr lang="en-US" baseline="0" dirty="0" smtClean="0"/>
              <a:t> we often</a:t>
            </a:r>
            <a:r>
              <a:rPr lang="en-US" dirty="0" smtClean="0"/>
              <a:t> need strong coupling between a</a:t>
            </a:r>
            <a:r>
              <a:rPr lang="en-US" baseline="0" dirty="0" smtClean="0"/>
              <a:t>n emitter</a:t>
            </a:r>
            <a:r>
              <a:rPr lang="en-US" dirty="0" smtClean="0"/>
              <a:t> light</a:t>
            </a:r>
            <a:r>
              <a:rPr lang="en-US" baseline="0" dirty="0" smtClean="0"/>
              <a:t>. Unfortunately, atoms normally have a limited intrinsic coupling to the EM field and, therefore, extremely high-finesse cavities are required to achieve the strong coupling regime.</a:t>
            </a:r>
          </a:p>
          <a:p>
            <a:endParaRPr lang="en-US" baseline="0" dirty="0" smtClean="0"/>
          </a:p>
          <a:p>
            <a:r>
              <a:rPr lang="en-US" baseline="0" dirty="0" smtClean="0"/>
              <a:t>In this regard, </a:t>
            </a:r>
            <a:r>
              <a:rPr lang="en-US" baseline="0" dirty="0" err="1" smtClean="0"/>
              <a:t>nanophotonics</a:t>
            </a:r>
            <a:r>
              <a:rPr lang="en-US" baseline="0" dirty="0" smtClean="0"/>
              <a:t> provides a solution to this problem by using emitters comprising MANY atoms. For example, a semiconductor QD represents a collection of atoms of a certain material (e.g., </a:t>
            </a:r>
            <a:r>
              <a:rPr lang="en-US" baseline="0" dirty="0" err="1" smtClean="0"/>
              <a:t>InAs</a:t>
            </a:r>
            <a:r>
              <a:rPr lang="en-US" baseline="0" dirty="0" smtClean="0"/>
              <a:t>) grown and embedded in a material with a larger band gap (e.g., </a:t>
            </a:r>
            <a:r>
              <a:rPr lang="en-US" baseline="0" dirty="0" err="1" smtClean="0"/>
              <a:t>GaAs</a:t>
            </a:r>
            <a:r>
              <a:rPr lang="en-US" baseline="0" dirty="0" smtClean="0"/>
              <a:t>). It turns out the spectrum of QDs is also discrete, however the transitions normally benefit from an enhanced coupling to light. Aside from this, a QD can be tailored in almost any way you want (size, shape, material composition) to match our needs.</a:t>
            </a:r>
          </a:p>
          <a:p>
            <a:endParaRPr lang="en-US" baseline="0" dirty="0" smtClean="0"/>
          </a:p>
          <a:p>
            <a:r>
              <a:rPr lang="en-US" baseline="0" dirty="0" smtClean="0"/>
              <a:t>There are many further advantages and disadvantages QDs, however I won’t bore you with them. However, there is another side of the story: even though considerable theoretical efforts have been made so far, QDs are still very poorly understood. The main reason for this is that there is a huge number of atoms which comprise the QD (over 10k), and the multi-particle </a:t>
            </a:r>
            <a:r>
              <a:rPr lang="en-US" baseline="0" dirty="0" err="1" smtClean="0"/>
              <a:t>Schr</a:t>
            </a:r>
            <a:r>
              <a:rPr lang="de-DE" baseline="0" dirty="0" smtClean="0"/>
              <a:t>ödinger </a:t>
            </a:r>
            <a:r>
              <a:rPr lang="en-US" baseline="0" dirty="0" smtClean="0"/>
              <a:t>equation becomes unfeasible to solve. Therefore, one has to rely on approximations which may or may not reproduce the experimental results. This lack of knowledge about QDs and their interaction with light has motivated me to pursue a PhD in quantum photonics.</a:t>
            </a:r>
            <a:endParaRPr lang="da-DK"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2</a:t>
            </a:fld>
            <a:endParaRPr lang="ru-RU"/>
          </a:p>
        </p:txBody>
      </p:sp>
    </p:spTree>
    <p:extLst>
      <p:ext uri="{BB962C8B-B14F-4D97-AF65-F5344CB8AC3E}">
        <p14:creationId xmlns:p14="http://schemas.microsoft.com/office/powerpoint/2010/main" val="1751720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Therefore, this talk will be about the physics of QDs. We will see the main consequences</a:t>
            </a:r>
            <a:r>
              <a:rPr lang="en-US" baseline="0" dirty="0" smtClean="0"/>
              <a:t> of the fact that QDs are extended emitters and not point-like sources. First, we will try to see how strongly can QDs couple to the light field. Second, we will see whether or not QDs behave like dipoles when interacting with light, an approximation which has been considered rock solid.</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3</a:t>
            </a:fld>
            <a:endParaRPr lang="ru-RU"/>
          </a:p>
        </p:txBody>
      </p:sp>
    </p:spTree>
    <p:extLst>
      <p:ext uri="{BB962C8B-B14F-4D97-AF65-F5344CB8AC3E}">
        <p14:creationId xmlns:p14="http://schemas.microsoft.com/office/powerpoint/2010/main" val="287627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 far, people have mostly worked with small QDs because they are easy to grow and they are versatile. By “small” I mean QDs where dimensional  (or quantum)</a:t>
            </a:r>
            <a:r>
              <a:rPr lang="en-US" baseline="0" dirty="0" smtClean="0"/>
              <a:t> confinement is strong or, alternatively, QDs smaller than the </a:t>
            </a:r>
            <a:r>
              <a:rPr lang="en-US" baseline="0" dirty="0" err="1" smtClean="0"/>
              <a:t>exciton</a:t>
            </a:r>
            <a:r>
              <a:rPr lang="en-US" baseline="0" dirty="0" smtClean="0"/>
              <a:t> Bohr radius. In such systems </a:t>
            </a:r>
            <a:r>
              <a:rPr lang="en-US" baseline="0" dirty="0" err="1" smtClean="0"/>
              <a:t>excitonic</a:t>
            </a:r>
            <a:r>
              <a:rPr lang="en-US" baseline="0" dirty="0" smtClean="0"/>
              <a:t> effects are smaller than confinement effects since they scale differently. Therefore, we can neglect the electron-hole Coulomb attraction in the 1</a:t>
            </a:r>
            <a:r>
              <a:rPr lang="en-US" baseline="30000" dirty="0" smtClean="0"/>
              <a:t>st</a:t>
            </a:r>
            <a:r>
              <a:rPr lang="en-US" baseline="0" dirty="0" smtClean="0"/>
              <a:t> approximation.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 the effective mass approximation, we write the conduction and valence band </a:t>
            </a:r>
            <a:r>
              <a:rPr lang="en-US" baseline="0" dirty="0" err="1" smtClean="0"/>
              <a:t>wavefunctions</a:t>
            </a:r>
            <a:r>
              <a:rPr lang="en-US" baseline="0" dirty="0" smtClean="0"/>
              <a:t> as a product of a periodic unit cell and a slowly varying envelope. Then, by plugging this into Fermi’s Golden Rule, one can show that the OS, which is the figure of merit of the strength of light-matter interaction, is given by the matrix element between conduction and valence band periodic functions, which is constant, and the overlap of the slowly-varying envelopes, which is a value of the order of unity. In other words, the OS does not depend on the dot size.</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4</a:t>
            </a:fld>
            <a:endParaRPr lang="ru-RU"/>
          </a:p>
        </p:txBody>
      </p:sp>
    </p:spTree>
    <p:extLst>
      <p:ext uri="{BB962C8B-B14F-4D97-AF65-F5344CB8AC3E}">
        <p14:creationId xmlns:p14="http://schemas.microsoft.com/office/powerpoint/2010/main" val="2876272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Things change considerably when we investigate large QDs.</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5</a:t>
            </a:fld>
            <a:endParaRPr lang="ru-RU"/>
          </a:p>
        </p:txBody>
      </p:sp>
    </p:spTree>
    <p:extLst>
      <p:ext uri="{BB962C8B-B14F-4D97-AF65-F5344CB8AC3E}">
        <p14:creationId xmlns:p14="http://schemas.microsoft.com/office/powerpoint/2010/main" val="2876272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Things change considerably when we investigate large QDs.</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6</a:t>
            </a:fld>
            <a:endParaRPr lang="ru-RU"/>
          </a:p>
        </p:txBody>
      </p:sp>
    </p:spTree>
    <p:extLst>
      <p:ext uri="{BB962C8B-B14F-4D97-AF65-F5344CB8AC3E}">
        <p14:creationId xmlns:p14="http://schemas.microsoft.com/office/powerpoint/2010/main" val="287627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answering the first question, let us see how we can actually quantify light-matter interaction. The</a:t>
            </a:r>
            <a:r>
              <a:rPr lang="en-US" baseline="0" dirty="0" smtClean="0"/>
              <a:t> simplest way is to place an emitter in a homogeneous environment, excite it and let it relax back by spontaneously emitting a photon. The quicker it emits the photon, the stronger the QD interacts with light. The question is: does the decay rate depend on the environment? And the answer is: yes. In a structured environment, the </a:t>
            </a:r>
            <a:r>
              <a:rPr lang="en-US" baseline="0" dirty="0" err="1" smtClean="0"/>
              <a:t>radiative</a:t>
            </a:r>
            <a:r>
              <a:rPr lang="en-US" baseline="0" dirty="0" smtClean="0"/>
              <a:t> decay rate of the emitter is either enhanced or suppressed depending on the LDOS at the position of the emitter.</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7</a:t>
            </a:fld>
            <a:endParaRPr lang="ru-RU"/>
          </a:p>
        </p:txBody>
      </p:sp>
    </p:spTree>
    <p:extLst>
      <p:ext uri="{BB962C8B-B14F-4D97-AF65-F5344CB8AC3E}">
        <p14:creationId xmlns:p14="http://schemas.microsoft.com/office/powerpoint/2010/main" val="672957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before answering the first question, let us see how we can actually quantify light-matter interaction. The</a:t>
            </a:r>
            <a:r>
              <a:rPr lang="en-US" baseline="0" dirty="0" smtClean="0"/>
              <a:t> simplest way is to place an emitter in a homogeneous environment, excite it and let it relax back by spontaneously emitting a photon. The quicker it emits the photon, the stronger the QD interacts with light. The question is: does the decay rate depend on the environment? And the answer is: yes. In a structured environment, the </a:t>
            </a:r>
            <a:r>
              <a:rPr lang="en-US" baseline="0" dirty="0" err="1" smtClean="0"/>
              <a:t>radiative</a:t>
            </a:r>
            <a:r>
              <a:rPr lang="en-US" baseline="0" dirty="0" smtClean="0"/>
              <a:t> decay rate of the emitter is either enhanced or suppressed depending on the LDOS at the position of the emitter.</a:t>
            </a:r>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8</a:t>
            </a:fld>
            <a:endParaRPr lang="ru-RU"/>
          </a:p>
        </p:txBody>
      </p:sp>
    </p:spTree>
    <p:extLst>
      <p:ext uri="{BB962C8B-B14F-4D97-AF65-F5344CB8AC3E}">
        <p14:creationId xmlns:p14="http://schemas.microsoft.com/office/powerpoint/2010/main" val="672957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D66C6CF-B778-47EE-90A6-0BF27EFA9804}" type="slidenum">
              <a:rPr lang="ru-RU" smtClean="0"/>
              <a:pPr>
                <a:defRPr/>
              </a:pPr>
              <a:t>9</a:t>
            </a:fld>
            <a:endParaRPr lang="ru-RU"/>
          </a:p>
        </p:txBody>
      </p:sp>
    </p:spTree>
    <p:extLst>
      <p:ext uri="{BB962C8B-B14F-4D97-AF65-F5344CB8AC3E}">
        <p14:creationId xmlns:p14="http://schemas.microsoft.com/office/powerpoint/2010/main" val="6729573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htwinkliges Dreieck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uppieren 1"/>
          <p:cNvGrpSpPr>
            <a:grpSpLocks/>
          </p:cNvGrpSpPr>
          <p:nvPr/>
        </p:nvGrpSpPr>
        <p:grpSpPr bwMode="auto">
          <a:xfrm>
            <a:off x="-3175" y="4953000"/>
            <a:ext cx="9147175" cy="1911350"/>
            <a:chOff x="-3765" y="4832896"/>
            <a:chExt cx="9147765" cy="2032192"/>
          </a:xfrm>
        </p:grpSpPr>
        <p:sp>
          <p:nvSpPr>
            <p:cNvPr id="6" name="Freihand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7" name="Freihandform 7"/>
            <p:cNvSpPr>
              <a:spLocks/>
            </p:cNvSpPr>
            <p:nvPr/>
          </p:nvSpPr>
          <p:spPr bwMode="auto">
            <a:xfrm>
              <a:off x="35443" y="5135526"/>
              <a:ext cx="9108557" cy="838200"/>
            </a:xfrm>
            <a:custGeom>
              <a:avLst/>
              <a:gdLst>
                <a:gd name="T0" fmla="*/ 0 w 5760"/>
                <a:gd name="T1" fmla="*/ 0 h 528"/>
                <a:gd name="T2" fmla="*/ 9108557 w 5760"/>
                <a:gd name="T3" fmla="*/ 0 h 528"/>
                <a:gd name="T4" fmla="*/ 9108557 w 5760"/>
                <a:gd name="T5" fmla="*/ 838200 h 528"/>
                <a:gd name="T6" fmla="*/ 75905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a-DK"/>
            </a:p>
          </p:txBody>
        </p:sp>
        <p:sp>
          <p:nvSpPr>
            <p:cNvPr id="8" name="Freihand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Gerade Verbindung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el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de-DE" smtClean="0"/>
              <a:t>Titelmasterformat durch Klicken bearbeiten</a:t>
            </a:r>
            <a:endParaRPr lang="en-US"/>
          </a:p>
        </p:txBody>
      </p:sp>
      <p:sp>
        <p:nvSpPr>
          <p:cNvPr id="17" name="Untertitel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11" name="Datumsplatzhalter 29"/>
          <p:cNvSpPr>
            <a:spLocks noGrp="1"/>
          </p:cNvSpPr>
          <p:nvPr>
            <p:ph type="dt" sz="half" idx="10"/>
          </p:nvPr>
        </p:nvSpPr>
        <p:spPr/>
        <p:txBody>
          <a:bodyPr/>
          <a:lstStyle>
            <a:lvl1pPr>
              <a:defRPr>
                <a:solidFill>
                  <a:srgbClr val="FFFFFF"/>
                </a:solidFill>
              </a:defRPr>
            </a:lvl1pPr>
            <a:extLst/>
          </a:lstStyle>
          <a:p>
            <a:pPr>
              <a:defRPr/>
            </a:pPr>
            <a:endParaRPr lang="ru-RU"/>
          </a:p>
        </p:txBody>
      </p:sp>
      <p:sp>
        <p:nvSpPr>
          <p:cNvPr id="12" name="Fußzeilenplatzhalter 18"/>
          <p:cNvSpPr>
            <a:spLocks noGrp="1"/>
          </p:cNvSpPr>
          <p:nvPr>
            <p:ph type="ftr" sz="quarter" idx="11"/>
          </p:nvPr>
        </p:nvSpPr>
        <p:spPr/>
        <p:txBody>
          <a:bodyPr/>
          <a:lstStyle>
            <a:lvl1pPr>
              <a:defRPr>
                <a:solidFill>
                  <a:schemeClr val="accent1">
                    <a:tint val="20000"/>
                  </a:schemeClr>
                </a:solidFill>
              </a:defRPr>
            </a:lvl1pPr>
            <a:extLst/>
          </a:lstStyle>
          <a:p>
            <a:pPr>
              <a:defRPr/>
            </a:pPr>
            <a:r>
              <a:rPr lang="ru-RU"/>
              <a:t>Magnetism optic</a:t>
            </a:r>
          </a:p>
        </p:txBody>
      </p:sp>
      <p:sp>
        <p:nvSpPr>
          <p:cNvPr id="13" name="Foliennummernplatzhalter 26"/>
          <p:cNvSpPr>
            <a:spLocks noGrp="1"/>
          </p:cNvSpPr>
          <p:nvPr>
            <p:ph type="sldNum" sz="quarter" idx="12"/>
          </p:nvPr>
        </p:nvSpPr>
        <p:spPr/>
        <p:txBody>
          <a:bodyPr/>
          <a:lstStyle>
            <a:lvl1pPr>
              <a:defRPr>
                <a:solidFill>
                  <a:srgbClr val="FFFFFF"/>
                </a:solidFill>
              </a:defRPr>
            </a:lvl1pPr>
            <a:extLst/>
          </a:lstStyle>
          <a:p>
            <a:pPr>
              <a:defRPr/>
            </a:pPr>
            <a:fld id="{8860628F-AD75-4362-AFBD-B2BCE065AC1B}" type="slidenum">
              <a:rPr lang="ru-RU"/>
              <a:pPr>
                <a:defRPr/>
              </a:pPr>
              <a:t>‹#›</a:t>
            </a:fld>
            <a:endParaRPr lang="ru-RU"/>
          </a:p>
        </p:txBody>
      </p:sp>
    </p:spTree>
    <p:extLst>
      <p:ext uri="{BB962C8B-B14F-4D97-AF65-F5344CB8AC3E}">
        <p14:creationId xmlns:p14="http://schemas.microsoft.com/office/powerpoint/2010/main" val="215243487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1481329"/>
            <a:ext cx="8229600" cy="4386071"/>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9"/>
          <p:cNvSpPr>
            <a:spLocks noGrp="1"/>
          </p:cNvSpPr>
          <p:nvPr>
            <p:ph type="dt" sz="half" idx="10"/>
          </p:nvPr>
        </p:nvSpPr>
        <p:spPr/>
        <p:txBody>
          <a:bodyPr/>
          <a:lstStyle>
            <a:lvl1pPr>
              <a:defRPr/>
            </a:lvl1pPr>
          </a:lstStyle>
          <a:p>
            <a:pPr>
              <a:defRPr/>
            </a:pPr>
            <a:endParaRPr lang="ru-RU"/>
          </a:p>
        </p:txBody>
      </p:sp>
      <p:sp>
        <p:nvSpPr>
          <p:cNvPr id="5" name="Fußzeilenplatzhalter 21"/>
          <p:cNvSpPr>
            <a:spLocks noGrp="1"/>
          </p:cNvSpPr>
          <p:nvPr>
            <p:ph type="ftr" sz="quarter" idx="11"/>
          </p:nvPr>
        </p:nvSpPr>
        <p:spPr/>
        <p:txBody>
          <a:bodyPr/>
          <a:lstStyle>
            <a:lvl1pPr>
              <a:defRPr/>
            </a:lvl1pPr>
          </a:lstStyle>
          <a:p>
            <a:pPr>
              <a:defRPr/>
            </a:pPr>
            <a:r>
              <a:rPr lang="ru-RU"/>
              <a:t>Magnetism optic</a:t>
            </a:r>
          </a:p>
        </p:txBody>
      </p:sp>
      <p:sp>
        <p:nvSpPr>
          <p:cNvPr id="6" name="Foliennummernplatzhalter 17"/>
          <p:cNvSpPr>
            <a:spLocks noGrp="1"/>
          </p:cNvSpPr>
          <p:nvPr>
            <p:ph type="sldNum" sz="quarter" idx="12"/>
          </p:nvPr>
        </p:nvSpPr>
        <p:spPr/>
        <p:txBody>
          <a:bodyPr/>
          <a:lstStyle>
            <a:lvl1pPr>
              <a:defRPr/>
            </a:lvl1pPr>
          </a:lstStyle>
          <a:p>
            <a:pPr>
              <a:defRPr/>
            </a:pPr>
            <a:fld id="{4B7CCCFB-398D-4DE4-BE23-89E18498C8C7}" type="slidenum">
              <a:rPr lang="ru-RU"/>
              <a:pPr>
                <a:defRPr/>
              </a:pPr>
              <a:t>‹#›</a:t>
            </a:fld>
            <a:endParaRPr lang="ru-RU"/>
          </a:p>
        </p:txBody>
      </p:sp>
    </p:spTree>
    <p:extLst>
      <p:ext uri="{BB962C8B-B14F-4D97-AF65-F5344CB8AC3E}">
        <p14:creationId xmlns:p14="http://schemas.microsoft.com/office/powerpoint/2010/main" val="39921925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44013" y="274640"/>
            <a:ext cx="1777470" cy="5592761"/>
          </a:xfrm>
        </p:spPr>
        <p:txBody>
          <a:bodyPr vert="eaVert"/>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41"/>
            <a:ext cx="6324600" cy="5592760"/>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Datumsplatzhalter 9"/>
          <p:cNvSpPr>
            <a:spLocks noGrp="1"/>
          </p:cNvSpPr>
          <p:nvPr>
            <p:ph type="dt" sz="half" idx="10"/>
          </p:nvPr>
        </p:nvSpPr>
        <p:spPr/>
        <p:txBody>
          <a:bodyPr/>
          <a:lstStyle>
            <a:lvl1pPr>
              <a:defRPr/>
            </a:lvl1pPr>
          </a:lstStyle>
          <a:p>
            <a:pPr>
              <a:defRPr/>
            </a:pPr>
            <a:endParaRPr lang="ru-RU"/>
          </a:p>
        </p:txBody>
      </p:sp>
      <p:sp>
        <p:nvSpPr>
          <p:cNvPr id="5" name="Fußzeilenplatzhalter 21"/>
          <p:cNvSpPr>
            <a:spLocks noGrp="1"/>
          </p:cNvSpPr>
          <p:nvPr>
            <p:ph type="ftr" sz="quarter" idx="11"/>
          </p:nvPr>
        </p:nvSpPr>
        <p:spPr/>
        <p:txBody>
          <a:bodyPr/>
          <a:lstStyle>
            <a:lvl1pPr>
              <a:defRPr/>
            </a:lvl1pPr>
          </a:lstStyle>
          <a:p>
            <a:pPr>
              <a:defRPr/>
            </a:pPr>
            <a:r>
              <a:rPr lang="ru-RU"/>
              <a:t>Magnetism optic</a:t>
            </a:r>
          </a:p>
        </p:txBody>
      </p:sp>
      <p:sp>
        <p:nvSpPr>
          <p:cNvPr id="6" name="Foliennummernplatzhalter 17"/>
          <p:cNvSpPr>
            <a:spLocks noGrp="1"/>
          </p:cNvSpPr>
          <p:nvPr>
            <p:ph type="sldNum" sz="quarter" idx="12"/>
          </p:nvPr>
        </p:nvSpPr>
        <p:spPr/>
        <p:txBody>
          <a:bodyPr/>
          <a:lstStyle>
            <a:lvl1pPr>
              <a:defRPr/>
            </a:lvl1pPr>
          </a:lstStyle>
          <a:p>
            <a:pPr>
              <a:defRPr/>
            </a:pPr>
            <a:fld id="{0E2D23E3-F438-467C-8486-CB92D77F2EAA}" type="slidenum">
              <a:rPr lang="ru-RU"/>
              <a:pPr>
                <a:defRPr/>
              </a:pPr>
              <a:t>‹#›</a:t>
            </a:fld>
            <a:endParaRPr lang="ru-RU"/>
          </a:p>
        </p:txBody>
      </p:sp>
    </p:spTree>
    <p:extLst>
      <p:ext uri="{BB962C8B-B14F-4D97-AF65-F5344CB8AC3E}">
        <p14:creationId xmlns:p14="http://schemas.microsoft.com/office/powerpoint/2010/main" val="149488845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Titel 6"/>
          <p:cNvSpPr>
            <a:spLocks noGrp="1"/>
          </p:cNvSpPr>
          <p:nvPr>
            <p:ph type="title"/>
          </p:nvPr>
        </p:nvSpPr>
        <p:spPr/>
        <p:txBody>
          <a:bodyPr rtlCol="0"/>
          <a:lstStyle>
            <a:extLst/>
          </a:lstStyle>
          <a:p>
            <a:r>
              <a:rPr lang="de-DE" smtClean="0"/>
              <a:t>Titelmasterformat durch Klicken bearbeiten</a:t>
            </a:r>
            <a:endParaRPr lang="en-US"/>
          </a:p>
        </p:txBody>
      </p:sp>
      <p:sp>
        <p:nvSpPr>
          <p:cNvPr id="4" name="Datumsplatzhalter 9"/>
          <p:cNvSpPr>
            <a:spLocks noGrp="1"/>
          </p:cNvSpPr>
          <p:nvPr>
            <p:ph type="dt" sz="half" idx="10"/>
          </p:nvPr>
        </p:nvSpPr>
        <p:spPr/>
        <p:txBody>
          <a:bodyPr/>
          <a:lstStyle>
            <a:lvl1pPr>
              <a:defRPr/>
            </a:lvl1pPr>
          </a:lstStyle>
          <a:p>
            <a:pPr>
              <a:defRPr/>
            </a:pPr>
            <a:endParaRPr lang="ru-RU"/>
          </a:p>
        </p:txBody>
      </p:sp>
      <p:sp>
        <p:nvSpPr>
          <p:cNvPr id="5" name="Fußzeilenplatzhalter 21"/>
          <p:cNvSpPr>
            <a:spLocks noGrp="1"/>
          </p:cNvSpPr>
          <p:nvPr>
            <p:ph type="ftr" sz="quarter" idx="11"/>
          </p:nvPr>
        </p:nvSpPr>
        <p:spPr/>
        <p:txBody>
          <a:bodyPr/>
          <a:lstStyle>
            <a:lvl1pPr>
              <a:defRPr/>
            </a:lvl1pPr>
          </a:lstStyle>
          <a:p>
            <a:pPr>
              <a:defRPr/>
            </a:pPr>
            <a:r>
              <a:rPr lang="ru-RU"/>
              <a:t>Magnetism optic</a:t>
            </a:r>
          </a:p>
        </p:txBody>
      </p:sp>
      <p:sp>
        <p:nvSpPr>
          <p:cNvPr id="6" name="Foliennummernplatzhalter 17"/>
          <p:cNvSpPr>
            <a:spLocks noGrp="1"/>
          </p:cNvSpPr>
          <p:nvPr>
            <p:ph type="sldNum" sz="quarter" idx="12"/>
          </p:nvPr>
        </p:nvSpPr>
        <p:spPr/>
        <p:txBody>
          <a:bodyPr/>
          <a:lstStyle>
            <a:lvl1pPr>
              <a:defRPr/>
            </a:lvl1pPr>
          </a:lstStyle>
          <a:p>
            <a:pPr>
              <a:defRPr/>
            </a:pPr>
            <a:fld id="{1304A8FE-4564-4104-A508-3F18236C9C04}" type="slidenum">
              <a:rPr lang="ru-RU"/>
              <a:pPr>
                <a:defRPr/>
              </a:pPr>
              <a:t>‹#›</a:t>
            </a:fld>
            <a:endParaRPr lang="ru-RU"/>
          </a:p>
        </p:txBody>
      </p:sp>
    </p:spTree>
    <p:extLst>
      <p:ext uri="{BB962C8B-B14F-4D97-AF65-F5344CB8AC3E}">
        <p14:creationId xmlns:p14="http://schemas.microsoft.com/office/powerpoint/2010/main" val="1224777517"/>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4" name="Eingekerbter Richtungspfeil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Eingekerbter Richtungspfeil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el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Textmasterformate durch Klicken bearbeiten</a:t>
            </a:r>
          </a:p>
        </p:txBody>
      </p:sp>
      <p:sp>
        <p:nvSpPr>
          <p:cNvPr id="6" name="Datumsplatzhalter 3"/>
          <p:cNvSpPr>
            <a:spLocks noGrp="1"/>
          </p:cNvSpPr>
          <p:nvPr>
            <p:ph type="dt" sz="half" idx="10"/>
          </p:nvPr>
        </p:nvSpPr>
        <p:spPr/>
        <p:txBody>
          <a:bodyPr/>
          <a:lstStyle>
            <a:lvl1pPr>
              <a:defRPr/>
            </a:lvl1pPr>
            <a:extLst/>
          </a:lstStyle>
          <a:p>
            <a:pPr>
              <a:defRPr/>
            </a:pPr>
            <a:endParaRPr lang="ru-RU"/>
          </a:p>
        </p:txBody>
      </p:sp>
      <p:sp>
        <p:nvSpPr>
          <p:cNvPr id="7" name="Fußzeilenplatzhalter 4"/>
          <p:cNvSpPr>
            <a:spLocks noGrp="1"/>
          </p:cNvSpPr>
          <p:nvPr>
            <p:ph type="ftr" sz="quarter" idx="11"/>
          </p:nvPr>
        </p:nvSpPr>
        <p:spPr/>
        <p:txBody>
          <a:bodyPr/>
          <a:lstStyle>
            <a:lvl1pPr>
              <a:defRPr/>
            </a:lvl1pPr>
            <a:extLst/>
          </a:lstStyle>
          <a:p>
            <a:pPr>
              <a:defRPr/>
            </a:pPr>
            <a:r>
              <a:rPr lang="ru-RU"/>
              <a:t>Magnetism optic</a:t>
            </a:r>
          </a:p>
        </p:txBody>
      </p:sp>
      <p:sp>
        <p:nvSpPr>
          <p:cNvPr id="8" name="Foliennummernplatzhalter 5"/>
          <p:cNvSpPr>
            <a:spLocks noGrp="1"/>
          </p:cNvSpPr>
          <p:nvPr>
            <p:ph type="sldNum" sz="quarter" idx="12"/>
          </p:nvPr>
        </p:nvSpPr>
        <p:spPr/>
        <p:txBody>
          <a:bodyPr/>
          <a:lstStyle>
            <a:lvl1pPr>
              <a:defRPr/>
            </a:lvl1pPr>
            <a:extLst/>
          </a:lstStyle>
          <a:p>
            <a:pPr>
              <a:defRPr/>
            </a:pPr>
            <a:fld id="{16C95C84-8288-48BB-A220-15C60578DA8C}" type="slidenum">
              <a:rPr lang="ru-RU"/>
              <a:pPr>
                <a:defRPr/>
              </a:pPr>
              <a:t>‹#›</a:t>
            </a:fld>
            <a:endParaRPr lang="ru-RU"/>
          </a:p>
        </p:txBody>
      </p:sp>
    </p:spTree>
    <p:extLst>
      <p:ext uri="{BB962C8B-B14F-4D97-AF65-F5344CB8AC3E}">
        <p14:creationId xmlns:p14="http://schemas.microsoft.com/office/powerpoint/2010/main" val="42992681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8" name="Titel 7"/>
          <p:cNvSpPr>
            <a:spLocks noGrp="1"/>
          </p:cNvSpPr>
          <p:nvPr>
            <p:ph type="title"/>
          </p:nvPr>
        </p:nvSpPr>
        <p:spPr/>
        <p:txBody>
          <a:bodyPr rtlCol="0"/>
          <a:lstStyle>
            <a:extLst/>
          </a:lstStyle>
          <a:p>
            <a:r>
              <a:rPr lang="de-DE" smtClean="0"/>
              <a:t>Titelmasterformat durch Klicken bearbeiten</a:t>
            </a:r>
            <a:endParaRPr lang="en-US"/>
          </a:p>
        </p:txBody>
      </p:sp>
      <p:sp>
        <p:nvSpPr>
          <p:cNvPr id="5" name="Datumsplatzhalter 9"/>
          <p:cNvSpPr>
            <a:spLocks noGrp="1"/>
          </p:cNvSpPr>
          <p:nvPr>
            <p:ph type="dt" sz="half" idx="10"/>
          </p:nvPr>
        </p:nvSpPr>
        <p:spPr/>
        <p:txBody>
          <a:bodyPr/>
          <a:lstStyle>
            <a:lvl1pPr>
              <a:defRPr/>
            </a:lvl1pPr>
          </a:lstStyle>
          <a:p>
            <a:pPr>
              <a:defRPr/>
            </a:pPr>
            <a:endParaRPr lang="ru-RU"/>
          </a:p>
        </p:txBody>
      </p:sp>
      <p:sp>
        <p:nvSpPr>
          <p:cNvPr id="6" name="Fußzeilenplatzhalter 21"/>
          <p:cNvSpPr>
            <a:spLocks noGrp="1"/>
          </p:cNvSpPr>
          <p:nvPr>
            <p:ph type="ftr" sz="quarter" idx="11"/>
          </p:nvPr>
        </p:nvSpPr>
        <p:spPr/>
        <p:txBody>
          <a:bodyPr/>
          <a:lstStyle>
            <a:lvl1pPr>
              <a:defRPr/>
            </a:lvl1pPr>
          </a:lstStyle>
          <a:p>
            <a:pPr>
              <a:defRPr/>
            </a:pPr>
            <a:r>
              <a:rPr lang="ru-RU"/>
              <a:t>Magnetism optic</a:t>
            </a:r>
          </a:p>
        </p:txBody>
      </p:sp>
      <p:sp>
        <p:nvSpPr>
          <p:cNvPr id="7" name="Foliennummernplatzhalter 17"/>
          <p:cNvSpPr>
            <a:spLocks noGrp="1"/>
          </p:cNvSpPr>
          <p:nvPr>
            <p:ph type="sldNum" sz="quarter" idx="12"/>
          </p:nvPr>
        </p:nvSpPr>
        <p:spPr/>
        <p:txBody>
          <a:bodyPr/>
          <a:lstStyle>
            <a:lvl1pPr>
              <a:defRPr/>
            </a:lvl1pPr>
          </a:lstStyle>
          <a:p>
            <a:pPr>
              <a:defRPr/>
            </a:pPr>
            <a:fld id="{5CC10F99-7172-48F2-9AD3-D010DDCD4F4B}" type="slidenum">
              <a:rPr lang="ru-RU"/>
              <a:pPr>
                <a:defRPr/>
              </a:pPr>
              <a:t>‹#›</a:t>
            </a:fld>
            <a:endParaRPr lang="ru-RU"/>
          </a:p>
        </p:txBody>
      </p:sp>
    </p:spTree>
    <p:extLst>
      <p:ext uri="{BB962C8B-B14F-4D97-AF65-F5344CB8AC3E}">
        <p14:creationId xmlns:p14="http://schemas.microsoft.com/office/powerpoint/2010/main" val="3815228255"/>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8229600" cy="1143000"/>
          </a:xfrm>
        </p:spPr>
        <p:txBody>
          <a:bodyPr/>
          <a:lstStyle>
            <a:lvl1pPr>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4" name="Textplatzhalt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5" name="Inhaltsplatzhalt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7" name="Datumsplatzhalter 6"/>
          <p:cNvSpPr>
            <a:spLocks noGrp="1"/>
          </p:cNvSpPr>
          <p:nvPr>
            <p:ph type="dt" sz="half" idx="10"/>
          </p:nvPr>
        </p:nvSpPr>
        <p:spPr/>
        <p:txBody>
          <a:bodyPr/>
          <a:lstStyle>
            <a:lvl1pPr>
              <a:defRPr/>
            </a:lvl1pPr>
            <a:extLst/>
          </a:lstStyle>
          <a:p>
            <a:pPr>
              <a:defRPr/>
            </a:pPr>
            <a:endParaRPr lang="ru-RU"/>
          </a:p>
        </p:txBody>
      </p:sp>
      <p:sp>
        <p:nvSpPr>
          <p:cNvPr id="8" name="Fußzeilenplatzhalter 7"/>
          <p:cNvSpPr>
            <a:spLocks noGrp="1"/>
          </p:cNvSpPr>
          <p:nvPr>
            <p:ph type="ftr" sz="quarter" idx="11"/>
          </p:nvPr>
        </p:nvSpPr>
        <p:spPr/>
        <p:txBody>
          <a:bodyPr/>
          <a:lstStyle>
            <a:lvl1pPr>
              <a:defRPr/>
            </a:lvl1pPr>
            <a:extLst/>
          </a:lstStyle>
          <a:p>
            <a:pPr>
              <a:defRPr/>
            </a:pPr>
            <a:r>
              <a:rPr lang="ru-RU"/>
              <a:t>Magnetism optic</a:t>
            </a:r>
          </a:p>
        </p:txBody>
      </p:sp>
      <p:sp>
        <p:nvSpPr>
          <p:cNvPr id="9" name="Foliennummernplatzhalter 8"/>
          <p:cNvSpPr>
            <a:spLocks noGrp="1"/>
          </p:cNvSpPr>
          <p:nvPr>
            <p:ph type="sldNum" sz="quarter" idx="12"/>
          </p:nvPr>
        </p:nvSpPr>
        <p:spPr/>
        <p:txBody>
          <a:bodyPr/>
          <a:lstStyle>
            <a:lvl1pPr>
              <a:defRPr/>
            </a:lvl1pPr>
            <a:extLst/>
          </a:lstStyle>
          <a:p>
            <a:pPr>
              <a:defRPr/>
            </a:pPr>
            <a:fld id="{60E72440-8B70-40C0-8576-163541D781D2}" type="slidenum">
              <a:rPr lang="ru-RU"/>
              <a:pPr>
                <a:defRPr/>
              </a:pPr>
              <a:t>‹#›</a:t>
            </a:fld>
            <a:endParaRPr lang="ru-RU"/>
          </a:p>
        </p:txBody>
      </p:sp>
    </p:spTree>
    <p:extLst>
      <p:ext uri="{BB962C8B-B14F-4D97-AF65-F5344CB8AC3E}">
        <p14:creationId xmlns:p14="http://schemas.microsoft.com/office/powerpoint/2010/main" val="73380918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extLst/>
          </a:lstStyle>
          <a:p>
            <a:r>
              <a:rPr lang="de-DE" smtClean="0"/>
              <a:t>Titelmasterformat durch Klicken bearbeiten</a:t>
            </a:r>
            <a:endParaRPr lang="en-US"/>
          </a:p>
        </p:txBody>
      </p:sp>
      <p:sp>
        <p:nvSpPr>
          <p:cNvPr id="3" name="Datumsplatzhalter 9"/>
          <p:cNvSpPr>
            <a:spLocks noGrp="1"/>
          </p:cNvSpPr>
          <p:nvPr>
            <p:ph type="dt" sz="half" idx="10"/>
          </p:nvPr>
        </p:nvSpPr>
        <p:spPr/>
        <p:txBody>
          <a:bodyPr/>
          <a:lstStyle>
            <a:lvl1pPr>
              <a:defRPr/>
            </a:lvl1pPr>
          </a:lstStyle>
          <a:p>
            <a:pPr>
              <a:defRPr/>
            </a:pPr>
            <a:endParaRPr lang="ru-RU"/>
          </a:p>
        </p:txBody>
      </p:sp>
      <p:sp>
        <p:nvSpPr>
          <p:cNvPr id="4" name="Fußzeilenplatzhalter 21"/>
          <p:cNvSpPr>
            <a:spLocks noGrp="1"/>
          </p:cNvSpPr>
          <p:nvPr>
            <p:ph type="ftr" sz="quarter" idx="11"/>
          </p:nvPr>
        </p:nvSpPr>
        <p:spPr/>
        <p:txBody>
          <a:bodyPr/>
          <a:lstStyle>
            <a:lvl1pPr>
              <a:defRPr/>
            </a:lvl1pPr>
          </a:lstStyle>
          <a:p>
            <a:pPr>
              <a:defRPr/>
            </a:pPr>
            <a:r>
              <a:rPr lang="ru-RU"/>
              <a:t>Magnetism optic</a:t>
            </a:r>
          </a:p>
        </p:txBody>
      </p:sp>
      <p:sp>
        <p:nvSpPr>
          <p:cNvPr id="5" name="Foliennummernplatzhalter 17"/>
          <p:cNvSpPr>
            <a:spLocks noGrp="1"/>
          </p:cNvSpPr>
          <p:nvPr>
            <p:ph type="sldNum" sz="quarter" idx="12"/>
          </p:nvPr>
        </p:nvSpPr>
        <p:spPr/>
        <p:txBody>
          <a:bodyPr/>
          <a:lstStyle>
            <a:lvl1pPr>
              <a:defRPr/>
            </a:lvl1pPr>
          </a:lstStyle>
          <a:p>
            <a:pPr>
              <a:defRPr/>
            </a:pPr>
            <a:fld id="{54C691DD-0921-4EB1-9C67-04969E1B0C0A}" type="slidenum">
              <a:rPr lang="ru-RU"/>
              <a:pPr>
                <a:defRPr/>
              </a:pPr>
              <a:t>‹#›</a:t>
            </a:fld>
            <a:endParaRPr lang="ru-RU"/>
          </a:p>
        </p:txBody>
      </p:sp>
    </p:spTree>
    <p:extLst>
      <p:ext uri="{BB962C8B-B14F-4D97-AF65-F5344CB8AC3E}">
        <p14:creationId xmlns:p14="http://schemas.microsoft.com/office/powerpoint/2010/main" val="2823511482"/>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9"/>
          <p:cNvSpPr>
            <a:spLocks noGrp="1"/>
          </p:cNvSpPr>
          <p:nvPr>
            <p:ph type="dt" sz="half" idx="10"/>
          </p:nvPr>
        </p:nvSpPr>
        <p:spPr/>
        <p:txBody>
          <a:bodyPr/>
          <a:lstStyle>
            <a:lvl1pPr>
              <a:defRPr/>
            </a:lvl1pPr>
          </a:lstStyle>
          <a:p>
            <a:pPr>
              <a:defRPr/>
            </a:pPr>
            <a:endParaRPr lang="ru-RU"/>
          </a:p>
        </p:txBody>
      </p:sp>
      <p:sp>
        <p:nvSpPr>
          <p:cNvPr id="3" name="Fußzeilenplatzhalter 21"/>
          <p:cNvSpPr>
            <a:spLocks noGrp="1"/>
          </p:cNvSpPr>
          <p:nvPr>
            <p:ph type="ftr" sz="quarter" idx="11"/>
          </p:nvPr>
        </p:nvSpPr>
        <p:spPr/>
        <p:txBody>
          <a:bodyPr/>
          <a:lstStyle>
            <a:lvl1pPr>
              <a:defRPr/>
            </a:lvl1pPr>
          </a:lstStyle>
          <a:p>
            <a:pPr>
              <a:defRPr/>
            </a:pPr>
            <a:r>
              <a:rPr lang="ru-RU"/>
              <a:t>Magnetism optic</a:t>
            </a:r>
          </a:p>
        </p:txBody>
      </p:sp>
      <p:sp>
        <p:nvSpPr>
          <p:cNvPr id="4" name="Foliennummernplatzhalter 17"/>
          <p:cNvSpPr>
            <a:spLocks noGrp="1"/>
          </p:cNvSpPr>
          <p:nvPr>
            <p:ph type="sldNum" sz="quarter" idx="12"/>
          </p:nvPr>
        </p:nvSpPr>
        <p:spPr/>
        <p:txBody>
          <a:bodyPr/>
          <a:lstStyle>
            <a:lvl1pPr>
              <a:defRPr/>
            </a:lvl1pPr>
          </a:lstStyle>
          <a:p>
            <a:pPr>
              <a:defRPr/>
            </a:pPr>
            <a:fld id="{59B95396-721A-48AC-9CB9-77C87EDB9523}" type="slidenum">
              <a:rPr lang="ru-RU"/>
              <a:pPr>
                <a:defRPr/>
              </a:pPr>
              <a:t>‹#›</a:t>
            </a:fld>
            <a:endParaRPr lang="ru-RU"/>
          </a:p>
        </p:txBody>
      </p:sp>
    </p:spTree>
    <p:extLst>
      <p:ext uri="{BB962C8B-B14F-4D97-AF65-F5344CB8AC3E}">
        <p14:creationId xmlns:p14="http://schemas.microsoft.com/office/powerpoint/2010/main" val="36076353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de-DE" smtClean="0"/>
              <a:t>Titelmasterformat durch Klicken bearbeiten</a:t>
            </a:r>
            <a:endParaRPr lang="en-US"/>
          </a:p>
        </p:txBody>
      </p:sp>
      <p:sp>
        <p:nvSpPr>
          <p:cNvPr id="3" name="Textplatzhalt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de-DE" smtClean="0"/>
              <a:t>Textmasterformate durch Klicken bearbeiten</a:t>
            </a:r>
          </a:p>
        </p:txBody>
      </p:sp>
      <p:sp>
        <p:nvSpPr>
          <p:cNvPr id="4" name="Inhaltsplatzhalt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4"/>
          <p:cNvSpPr>
            <a:spLocks noGrp="1"/>
          </p:cNvSpPr>
          <p:nvPr>
            <p:ph type="dt" sz="half" idx="10"/>
          </p:nvPr>
        </p:nvSpPr>
        <p:spPr/>
        <p:txBody>
          <a:bodyPr/>
          <a:lstStyle>
            <a:lvl1pPr>
              <a:defRPr/>
            </a:lvl1pPr>
            <a:extLst/>
          </a:lstStyle>
          <a:p>
            <a:pPr>
              <a:defRPr/>
            </a:pPr>
            <a:endParaRPr lang="ru-RU"/>
          </a:p>
        </p:txBody>
      </p:sp>
      <p:sp>
        <p:nvSpPr>
          <p:cNvPr id="6" name="Fußzeilenplatzhalter 5"/>
          <p:cNvSpPr>
            <a:spLocks noGrp="1"/>
          </p:cNvSpPr>
          <p:nvPr>
            <p:ph type="ftr" sz="quarter" idx="11"/>
          </p:nvPr>
        </p:nvSpPr>
        <p:spPr/>
        <p:txBody>
          <a:bodyPr/>
          <a:lstStyle>
            <a:lvl1pPr>
              <a:defRPr/>
            </a:lvl1pPr>
            <a:extLst/>
          </a:lstStyle>
          <a:p>
            <a:pPr>
              <a:defRPr/>
            </a:pPr>
            <a:r>
              <a:rPr lang="ru-RU"/>
              <a:t>Magnetism optic</a:t>
            </a:r>
          </a:p>
        </p:txBody>
      </p:sp>
      <p:sp>
        <p:nvSpPr>
          <p:cNvPr id="7" name="Foliennummernplatzhalter 6"/>
          <p:cNvSpPr>
            <a:spLocks noGrp="1"/>
          </p:cNvSpPr>
          <p:nvPr>
            <p:ph type="sldNum" sz="quarter" idx="12"/>
          </p:nvPr>
        </p:nvSpPr>
        <p:spPr/>
        <p:txBody>
          <a:bodyPr/>
          <a:lstStyle>
            <a:lvl1pPr>
              <a:defRPr/>
            </a:lvl1pPr>
            <a:extLst/>
          </a:lstStyle>
          <a:p>
            <a:pPr>
              <a:defRPr/>
            </a:pPr>
            <a:fld id="{5753F879-D230-47E1-863F-2313E62DB8D6}" type="slidenum">
              <a:rPr lang="ru-RU"/>
              <a:pPr>
                <a:defRPr/>
              </a:pPr>
              <a:t>‹#›</a:t>
            </a:fld>
            <a:endParaRPr lang="ru-RU"/>
          </a:p>
        </p:txBody>
      </p:sp>
    </p:spTree>
    <p:extLst>
      <p:ext uri="{BB962C8B-B14F-4D97-AF65-F5344CB8AC3E}">
        <p14:creationId xmlns:p14="http://schemas.microsoft.com/office/powerpoint/2010/main" val="19722983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5" name="Freihandform 7"/>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6" name="Freihandform 8"/>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a-DK"/>
          </a:p>
        </p:txBody>
      </p:sp>
      <p:sp>
        <p:nvSpPr>
          <p:cNvPr id="7" name="Rechtwinkliges Dreieck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Gerade Verbindung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Eingekerbter Richtungspfeil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Eingekerbter Richtungspfeil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platzhalt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de-DE" smtClean="0"/>
              <a:t>Textmasterformate durch Klicken bearbeiten</a:t>
            </a:r>
          </a:p>
        </p:txBody>
      </p:sp>
      <p:sp>
        <p:nvSpPr>
          <p:cNvPr id="3" name="Bildplatzhalt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de-DE" noProof="0" smtClean="0"/>
              <a:t>Bild durch Klicken auf Symbol hinzufügen</a:t>
            </a:r>
            <a:endParaRPr lang="en-US" noProof="0" dirty="0"/>
          </a:p>
        </p:txBody>
      </p:sp>
      <p:sp>
        <p:nvSpPr>
          <p:cNvPr id="2" name="Titel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de-DE" smtClean="0"/>
              <a:t>Titelmasterformat durch Klicken bearbeiten</a:t>
            </a:r>
            <a:endParaRPr lang="en-US"/>
          </a:p>
        </p:txBody>
      </p:sp>
      <p:sp>
        <p:nvSpPr>
          <p:cNvPr id="11" name="Datumsplatzhalter 4"/>
          <p:cNvSpPr>
            <a:spLocks noGrp="1"/>
          </p:cNvSpPr>
          <p:nvPr>
            <p:ph type="dt" sz="half" idx="10"/>
          </p:nvPr>
        </p:nvSpPr>
        <p:spPr/>
        <p:txBody>
          <a:bodyPr/>
          <a:lstStyle>
            <a:lvl1pPr>
              <a:defRPr>
                <a:solidFill>
                  <a:schemeClr val="tx1"/>
                </a:solidFill>
              </a:defRPr>
            </a:lvl1pPr>
            <a:extLst/>
          </a:lstStyle>
          <a:p>
            <a:pPr>
              <a:defRPr/>
            </a:pPr>
            <a:endParaRPr lang="ru-RU"/>
          </a:p>
        </p:txBody>
      </p:sp>
      <p:sp>
        <p:nvSpPr>
          <p:cNvPr id="12" name="Fußzeilenplatzhalter 5"/>
          <p:cNvSpPr>
            <a:spLocks noGrp="1"/>
          </p:cNvSpPr>
          <p:nvPr>
            <p:ph type="ftr" sz="quarter" idx="11"/>
          </p:nvPr>
        </p:nvSpPr>
        <p:spPr/>
        <p:txBody>
          <a:bodyPr/>
          <a:lstStyle>
            <a:lvl1pPr>
              <a:defRPr>
                <a:solidFill>
                  <a:schemeClr val="tx1"/>
                </a:solidFill>
              </a:defRPr>
            </a:lvl1pPr>
            <a:extLst/>
          </a:lstStyle>
          <a:p>
            <a:pPr>
              <a:defRPr/>
            </a:pPr>
            <a:r>
              <a:rPr lang="ru-RU"/>
              <a:t>Magnetism optic</a:t>
            </a:r>
          </a:p>
        </p:txBody>
      </p:sp>
      <p:sp>
        <p:nvSpPr>
          <p:cNvPr id="13" name="Foliennummernplatzhalter 6"/>
          <p:cNvSpPr>
            <a:spLocks noGrp="1"/>
          </p:cNvSpPr>
          <p:nvPr>
            <p:ph type="sldNum" sz="quarter" idx="12"/>
          </p:nvPr>
        </p:nvSpPr>
        <p:spPr/>
        <p:txBody>
          <a:bodyPr/>
          <a:lstStyle>
            <a:lvl1pPr>
              <a:defRPr>
                <a:solidFill>
                  <a:schemeClr val="tx1"/>
                </a:solidFill>
              </a:defRPr>
            </a:lvl1pPr>
            <a:extLst/>
          </a:lstStyle>
          <a:p>
            <a:pPr>
              <a:defRPr/>
            </a:pPr>
            <a:fld id="{1BFD9476-E564-4EB9-9610-351C3104B705}" type="slidenum">
              <a:rPr lang="ru-RU"/>
              <a:pPr>
                <a:defRPr/>
              </a:pPr>
              <a:t>‹#›</a:t>
            </a:fld>
            <a:endParaRPr lang="ru-RU"/>
          </a:p>
        </p:txBody>
      </p:sp>
    </p:spTree>
    <p:extLst>
      <p:ext uri="{BB962C8B-B14F-4D97-AF65-F5344CB8AC3E}">
        <p14:creationId xmlns:p14="http://schemas.microsoft.com/office/powerpoint/2010/main" val="391350350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ihand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cs typeface="+mn-cs"/>
            </a:endParaRPr>
          </a:p>
        </p:txBody>
      </p:sp>
      <p:sp>
        <p:nvSpPr>
          <p:cNvPr id="1027" name="Freihand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da-DK"/>
          </a:p>
        </p:txBody>
      </p:sp>
      <p:sp>
        <p:nvSpPr>
          <p:cNvPr id="14" name="Rechtwinkliges Dreieck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Gerade Verbindung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elplatzhalt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de-DE" smtClean="0"/>
              <a:t>Titelmasterformat durch Klicken bearbeiten</a:t>
            </a:r>
            <a:endParaRPr lang="en-US"/>
          </a:p>
        </p:txBody>
      </p:sp>
      <p:sp>
        <p:nvSpPr>
          <p:cNvPr id="1033" name="Textplatzhalt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
        <p:nvSpPr>
          <p:cNvPr id="10" name="Datumsplatzhalt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cs typeface="+mn-cs"/>
              </a:defRPr>
            </a:lvl1pPr>
            <a:extLst/>
          </a:lstStyle>
          <a:p>
            <a:pPr>
              <a:defRPr/>
            </a:pPr>
            <a:endParaRPr lang="ru-RU"/>
          </a:p>
        </p:txBody>
      </p:sp>
      <p:sp>
        <p:nvSpPr>
          <p:cNvPr id="22" name="Fußzeilenplatzhalt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cs typeface="+mn-cs"/>
              </a:defRPr>
            </a:lvl1pPr>
            <a:extLst/>
          </a:lstStyle>
          <a:p>
            <a:pPr>
              <a:defRPr/>
            </a:pPr>
            <a:r>
              <a:rPr lang="ru-RU"/>
              <a:t>Magnetism optic</a:t>
            </a:r>
          </a:p>
        </p:txBody>
      </p:sp>
      <p:sp>
        <p:nvSpPr>
          <p:cNvPr id="18" name="Foliennummernplatzhalt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cs typeface="+mn-cs"/>
              </a:defRPr>
            </a:lvl1pPr>
            <a:extLst/>
          </a:lstStyle>
          <a:p>
            <a:pPr>
              <a:defRPr/>
            </a:pPr>
            <a:fld id="{8B1206EA-DA01-4685-BCE8-7023DEEB895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848" r:id="rId1"/>
    <p:sldLayoutId id="2147483842" r:id="rId2"/>
    <p:sldLayoutId id="2147483849" r:id="rId3"/>
    <p:sldLayoutId id="2147483843" r:id="rId4"/>
    <p:sldLayoutId id="2147483850" r:id="rId5"/>
    <p:sldLayoutId id="2147483844" r:id="rId6"/>
    <p:sldLayoutId id="2147483845" r:id="rId7"/>
    <p:sldLayoutId id="2147483851" r:id="rId8"/>
    <p:sldLayoutId id="2147483852" r:id="rId9"/>
    <p:sldLayoutId id="2147483846" r:id="rId10"/>
    <p:sldLayoutId id="2147483847" r:id="rId11"/>
  </p:sldLayoutIdLst>
  <p:hf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9.emf"/><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gif"/><Relationship Id="rId1" Type="http://schemas.openxmlformats.org/officeDocument/2006/relationships/slideLayout" Target="../slideLayouts/slideLayout2.xml"/><Relationship Id="rId4" Type="http://schemas.openxmlformats.org/officeDocument/2006/relationships/image" Target="../media/image40.gif"/></Relationships>
</file>

<file path=ppt/slides/_rels/slide15.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notesSlide" Target="../notesSlides/notesSlide8.xml"/><Relationship Id="rId7" Type="http://schemas.openxmlformats.org/officeDocument/2006/relationships/image" Target="../media/image24.gi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2.wmf"/><Relationship Id="rId5" Type="http://schemas.openxmlformats.org/officeDocument/2006/relationships/oleObject" Target="../embeddings/oleObject1.bin"/><Relationship Id="rId4" Type="http://schemas.openxmlformats.org/officeDocument/2006/relationships/image" Target="../media/image23.png"/><Relationship Id="rId9" Type="http://schemas.openxmlformats.org/officeDocument/2006/relationships/image" Target="../media/image26.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2.bin"/><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5C82B130-0909-4D11-A176-7E9CA341FAD2}" type="slidenum">
              <a:rPr lang="ru-RU" smtClean="0"/>
              <a:pPr eaLnBrk="1" hangingPunct="1">
                <a:defRPr/>
              </a:pPr>
              <a:t>1</a:t>
            </a:fld>
            <a:endParaRPr lang="ru-RU" smtClean="0"/>
          </a:p>
        </p:txBody>
      </p:sp>
      <p:sp>
        <p:nvSpPr>
          <p:cNvPr id="7172" name="Rectangle 35"/>
          <p:cNvSpPr>
            <a:spLocks noChangeArrowheads="1"/>
          </p:cNvSpPr>
          <p:nvPr/>
        </p:nvSpPr>
        <p:spPr bwMode="auto">
          <a:xfrm>
            <a:off x="4041775" y="5157192"/>
            <a:ext cx="38877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lnSpc>
                <a:spcPct val="150000"/>
              </a:lnSpc>
            </a:pPr>
            <a:r>
              <a:rPr lang="en-US" sz="2000" dirty="0" smtClean="0">
                <a:solidFill>
                  <a:schemeClr val="tx2"/>
                </a:solidFill>
              </a:rPr>
              <a:t>August 27, </a:t>
            </a:r>
            <a:r>
              <a:rPr lang="en-US" sz="2000" dirty="0" smtClean="0">
                <a:solidFill>
                  <a:schemeClr val="tx2"/>
                </a:solidFill>
              </a:rPr>
              <a:t>2012</a:t>
            </a:r>
            <a:endParaRPr lang="ru-RU" sz="2000" dirty="0">
              <a:solidFill>
                <a:schemeClr val="tx2"/>
              </a:solidFill>
            </a:endParaRPr>
          </a:p>
        </p:txBody>
      </p:sp>
      <p:sp>
        <p:nvSpPr>
          <p:cNvPr id="7171" name="Rectangle 34"/>
          <p:cNvSpPr>
            <a:spLocks noChangeArrowheads="1"/>
          </p:cNvSpPr>
          <p:nvPr/>
        </p:nvSpPr>
        <p:spPr bwMode="auto">
          <a:xfrm>
            <a:off x="1000125" y="2580755"/>
            <a:ext cx="6858000" cy="122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lnSpc>
                <a:spcPct val="150000"/>
              </a:lnSpc>
            </a:pPr>
            <a:r>
              <a:rPr lang="en-US" sz="2800" dirty="0" smtClean="0">
                <a:solidFill>
                  <a:schemeClr val="tx2"/>
                </a:solidFill>
              </a:rPr>
              <a:t>Tailoring Light-Matter Interaction in </a:t>
            </a:r>
            <a:r>
              <a:rPr lang="en-US" sz="2800" dirty="0" err="1" smtClean="0">
                <a:solidFill>
                  <a:schemeClr val="tx2"/>
                </a:solidFill>
              </a:rPr>
              <a:t>Nanophotonic</a:t>
            </a:r>
            <a:r>
              <a:rPr lang="en-US" sz="2800" dirty="0" smtClean="0">
                <a:solidFill>
                  <a:schemeClr val="tx2"/>
                </a:solidFill>
              </a:rPr>
              <a:t> Environments</a:t>
            </a:r>
            <a:endParaRPr lang="ru-RU" sz="2800" dirty="0">
              <a:solidFill>
                <a:schemeClr val="tx2"/>
              </a:solidFill>
            </a:endParaRPr>
          </a:p>
        </p:txBody>
      </p:sp>
      <p:cxnSp>
        <p:nvCxnSpPr>
          <p:cNvPr id="13" name="Gerade Verbindung 12"/>
          <p:cNvCxnSpPr/>
          <p:nvPr/>
        </p:nvCxnSpPr>
        <p:spPr>
          <a:xfrm>
            <a:off x="1000125" y="2491012"/>
            <a:ext cx="6858000" cy="1587"/>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Gerade Verbindung 14"/>
          <p:cNvCxnSpPr/>
          <p:nvPr/>
        </p:nvCxnSpPr>
        <p:spPr>
          <a:xfrm>
            <a:off x="1000125" y="3876899"/>
            <a:ext cx="6858000" cy="1587"/>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7178" name="Picture 10" descr="C:\Users\Petru\Dropbox\NBI\JournalClub\16.08.2012\nbi-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751" y="260648"/>
            <a:ext cx="1190812" cy="1645320"/>
          </a:xfrm>
          <a:prstGeom prst="rect">
            <a:avLst/>
          </a:prstGeom>
          <a:noFill/>
          <a:extLst>
            <a:ext uri="{909E8E84-426E-40DD-AFC4-6F175D3DCCD1}">
              <a14:hiddenFill xmlns:a14="http://schemas.microsoft.com/office/drawing/2010/main">
                <a:solidFill>
                  <a:srgbClr val="FFFFFF"/>
                </a:solidFill>
              </a14:hiddenFill>
            </a:ext>
          </a:extLst>
        </p:spPr>
      </p:pic>
      <p:pic>
        <p:nvPicPr>
          <p:cNvPr id="7181"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125" y="260648"/>
            <a:ext cx="1190305" cy="164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35"/>
          <p:cNvSpPr>
            <a:spLocks noChangeArrowheads="1"/>
          </p:cNvSpPr>
          <p:nvPr/>
        </p:nvSpPr>
        <p:spPr bwMode="auto">
          <a:xfrm>
            <a:off x="1000125" y="5013176"/>
            <a:ext cx="3887788" cy="99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150000"/>
              </a:lnSpc>
            </a:pPr>
            <a:r>
              <a:rPr lang="en-US" sz="2000" dirty="0" smtClean="0">
                <a:solidFill>
                  <a:schemeClr val="tx2"/>
                </a:solidFill>
              </a:rPr>
              <a:t>Petru </a:t>
            </a:r>
            <a:r>
              <a:rPr lang="en-US" sz="2000" dirty="0" smtClean="0">
                <a:solidFill>
                  <a:schemeClr val="tx2"/>
                </a:solidFill>
              </a:rPr>
              <a:t>Tighineanu</a:t>
            </a:r>
          </a:p>
          <a:p>
            <a:pPr>
              <a:lnSpc>
                <a:spcPct val="150000"/>
              </a:lnSpc>
            </a:pPr>
            <a:r>
              <a:rPr lang="en-US" sz="2000" dirty="0" smtClean="0">
                <a:solidFill>
                  <a:schemeClr val="tx2"/>
                </a:solidFill>
              </a:rPr>
              <a:t>Quantum Photonics group</a:t>
            </a:r>
            <a:endParaRPr lang="en-US" sz="2000" dirty="0" smtClean="0">
              <a:solidFill>
                <a:schemeClr val="tx2"/>
              </a:solidFill>
            </a:endParaRPr>
          </a:p>
        </p:txBody>
      </p:sp>
      <p:pic>
        <p:nvPicPr>
          <p:cNvPr id="1026" name="Picture 2" descr="R:\stobbe\figures\QuantumPhotonics_logo\QuantumPhotonics_logo_medium_res.bm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37321" y="718183"/>
            <a:ext cx="2183607" cy="730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509115" y="1240603"/>
            <a:ext cx="7807301" cy="2188397"/>
          </a:xfrm>
        </p:spPr>
        <p:txBody>
          <a:bodyPr>
            <a:normAutofit/>
          </a:bodyPr>
          <a:lstStyle/>
          <a:p>
            <a:pPr marL="109728" indent="0" algn="just" eaLnBrk="1" fontAlgn="auto" hangingPunct="1">
              <a:lnSpc>
                <a:spcPct val="200000"/>
              </a:lnSpc>
              <a:spcAft>
                <a:spcPts val="0"/>
              </a:spcAft>
              <a:buSzPct val="100000"/>
              <a:buNone/>
              <a:defRPr/>
            </a:pPr>
            <a:r>
              <a:rPr lang="en-US" sz="1800" dirty="0" smtClean="0">
                <a:solidFill>
                  <a:schemeClr val="bg1">
                    <a:lumMod val="75000"/>
                  </a:schemeClr>
                </a:solidFill>
                <a:latin typeface="Calibri" pitchFamily="34" charset="0"/>
                <a:cs typeface="Calibri" pitchFamily="34" charset="0"/>
              </a:rPr>
              <a:t>We will address two basic questions:</a:t>
            </a:r>
          </a:p>
          <a:p>
            <a:pPr marL="452628" indent="-342900" algn="just" eaLnBrk="1" fontAlgn="auto" hangingPunct="1">
              <a:lnSpc>
                <a:spcPct val="200000"/>
              </a:lnSpc>
              <a:spcAft>
                <a:spcPts val="0"/>
              </a:spcAft>
              <a:buSzPct val="100000"/>
              <a:buAutoNum type="arabicPeriod"/>
              <a:defRPr/>
            </a:pPr>
            <a:r>
              <a:rPr lang="en-US" sz="1800" dirty="0">
                <a:solidFill>
                  <a:schemeClr val="bg1">
                    <a:lumMod val="75000"/>
                  </a:schemeClr>
                </a:solidFill>
                <a:latin typeface="Calibri" pitchFamily="34" charset="0"/>
                <a:cs typeface="Calibri" pitchFamily="34" charset="0"/>
              </a:rPr>
              <a:t>How strongly are </a:t>
            </a:r>
            <a:r>
              <a:rPr lang="en-US" sz="1800" dirty="0" smtClean="0">
                <a:solidFill>
                  <a:schemeClr val="bg1">
                    <a:lumMod val="75000"/>
                  </a:schemeClr>
                </a:solidFill>
                <a:latin typeface="Calibri" pitchFamily="34" charset="0"/>
                <a:cs typeface="Calibri" pitchFamily="34" charset="0"/>
              </a:rPr>
              <a:t>QDs capable </a:t>
            </a:r>
            <a:r>
              <a:rPr lang="en-US" sz="1800" dirty="0">
                <a:solidFill>
                  <a:schemeClr val="bg1">
                    <a:lumMod val="75000"/>
                  </a:schemeClr>
                </a:solidFill>
                <a:latin typeface="Calibri" pitchFamily="34" charset="0"/>
                <a:cs typeface="Calibri" pitchFamily="34" charset="0"/>
              </a:rPr>
              <a:t>of coupling to the light field</a:t>
            </a:r>
            <a:r>
              <a:rPr lang="en-US" sz="1800" dirty="0" smtClean="0">
                <a:solidFill>
                  <a:schemeClr val="bg1">
                    <a:lumMod val="75000"/>
                  </a:schemeClr>
                </a:solidFill>
                <a:latin typeface="Calibri" pitchFamily="34" charset="0"/>
                <a:cs typeface="Calibri" pitchFamily="34" charset="0"/>
              </a:rPr>
              <a:t>?</a:t>
            </a:r>
          </a:p>
          <a:p>
            <a:pPr marL="452628" indent="-342900" algn="just" eaLnBrk="1" fontAlgn="auto" hangingPunct="1">
              <a:lnSpc>
                <a:spcPct val="200000"/>
              </a:lnSpc>
              <a:spcAft>
                <a:spcPts val="0"/>
              </a:spcAft>
              <a:buSzPct val="100000"/>
              <a:buAutoNum type="arabicPeriod"/>
              <a:defRPr/>
            </a:pPr>
            <a:r>
              <a:rPr lang="en-US" sz="1800" dirty="0" smtClean="0">
                <a:latin typeface="Calibri" pitchFamily="34" charset="0"/>
                <a:cs typeface="Calibri" pitchFamily="34" charset="0"/>
              </a:rPr>
              <a:t>To which extent do QDs behave as point-like sources?</a:t>
            </a:r>
          </a:p>
        </p:txBody>
      </p:sp>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10</a:t>
            </a:fld>
            <a:endParaRPr lang="ru-RU" smtClean="0"/>
          </a:p>
        </p:txBody>
      </p:sp>
      <p:sp>
        <p:nvSpPr>
          <p:cNvPr id="11267" name="Rectangle 2"/>
          <p:cNvSpPr>
            <a:spLocks noGrp="1" noChangeArrowheads="1"/>
          </p:cNvSpPr>
          <p:nvPr>
            <p:ph type="title"/>
          </p:nvPr>
        </p:nvSpPr>
        <p:spPr>
          <a:xfrm>
            <a:off x="1000100" y="357166"/>
            <a:ext cx="4213225" cy="612775"/>
          </a:xfrm>
        </p:spPr>
        <p:txBody>
          <a:bodyPr/>
          <a:lstStyle/>
          <a:p>
            <a:pPr eaLnBrk="1" fontAlgn="auto" hangingPunct="1">
              <a:spcAft>
                <a:spcPts val="0"/>
              </a:spcAft>
              <a:defRPr/>
            </a:pPr>
            <a:r>
              <a:rPr lang="en-US" sz="3400" dirty="0" smtClean="0"/>
              <a:t>Outline of the talk</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92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11</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Validity of the DA</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88" descr="MC90024109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412776"/>
            <a:ext cx="1584176" cy="155389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99"/>
          <p:cNvSpPr txBox="1">
            <a:spLocks noChangeArrowheads="1"/>
          </p:cNvSpPr>
          <p:nvPr/>
        </p:nvSpPr>
        <p:spPr bwMode="auto">
          <a:xfrm>
            <a:off x="3386652" y="1728057"/>
            <a:ext cx="20522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dirty="0" smtClean="0"/>
              <a:t>n=1</a:t>
            </a:r>
          </a:p>
          <a:p>
            <a:r>
              <a:rPr lang="da-DK" dirty="0" smtClean="0">
                <a:latin typeface="Symbol" pitchFamily="18" charset="2"/>
              </a:rPr>
              <a:t>l</a:t>
            </a:r>
            <a:r>
              <a:rPr lang="da-DK" baseline="-25000" dirty="0" smtClean="0"/>
              <a:t>0</a:t>
            </a:r>
            <a:r>
              <a:rPr lang="da-DK" dirty="0" smtClean="0"/>
              <a:t>=400 nm</a:t>
            </a:r>
            <a:endParaRPr lang="da-DK" dirty="0"/>
          </a:p>
          <a:p>
            <a:r>
              <a:rPr lang="da-DK" dirty="0"/>
              <a:t>a=0.5 nm</a:t>
            </a:r>
            <a:endParaRPr lang="en-GB" dirty="0"/>
          </a:p>
        </p:txBody>
      </p:sp>
      <p:sp>
        <p:nvSpPr>
          <p:cNvPr id="8" name="Text Box 99"/>
          <p:cNvSpPr txBox="1">
            <a:spLocks noChangeArrowheads="1"/>
          </p:cNvSpPr>
          <p:nvPr/>
        </p:nvSpPr>
        <p:spPr bwMode="auto">
          <a:xfrm>
            <a:off x="5187218" y="2005056"/>
            <a:ext cx="3129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Symbol" pitchFamily="18" charset="2"/>
              <a:buChar char="Þ"/>
            </a:pPr>
            <a:r>
              <a:rPr lang="da-DK" dirty="0"/>
              <a:t> </a:t>
            </a:r>
            <a:r>
              <a:rPr lang="da-DK" dirty="0" smtClean="0"/>
              <a:t>    ka = 0.008 &lt;&lt; 1 </a:t>
            </a:r>
          </a:p>
        </p:txBody>
      </p:sp>
      <p:grpSp>
        <p:nvGrpSpPr>
          <p:cNvPr id="13" name="Group 90"/>
          <p:cNvGrpSpPr>
            <a:grpSpLocks/>
          </p:cNvGrpSpPr>
          <p:nvPr/>
        </p:nvGrpSpPr>
        <p:grpSpPr bwMode="auto">
          <a:xfrm>
            <a:off x="1187624" y="4218855"/>
            <a:ext cx="1584176" cy="1298377"/>
            <a:chOff x="249" y="935"/>
            <a:chExt cx="1806" cy="1338"/>
          </a:xfrm>
        </p:grpSpPr>
        <p:graphicFrame>
          <p:nvGraphicFramePr>
            <p:cNvPr id="14" name="Object 91"/>
            <p:cNvGraphicFramePr>
              <a:graphicFrameLocks noChangeAspect="1"/>
            </p:cNvGraphicFramePr>
            <p:nvPr/>
          </p:nvGraphicFramePr>
          <p:xfrm>
            <a:off x="249" y="935"/>
            <a:ext cx="1806" cy="1338"/>
          </p:xfrm>
          <a:graphic>
            <a:graphicData uri="http://schemas.openxmlformats.org/presentationml/2006/ole">
              <mc:AlternateContent xmlns:mc="http://schemas.openxmlformats.org/markup-compatibility/2006">
                <mc:Choice xmlns:v="urn:schemas-microsoft-com:vml" Requires="v">
                  <p:oleObj spid="_x0000_s4119" name="CorelDRAW" r:id="rId4" imgW="3012186" imgH="2230755" progId="CorelDRAW.Graphic.13">
                    <p:embed/>
                  </p:oleObj>
                </mc:Choice>
                <mc:Fallback>
                  <p:oleObj name="CorelDRAW" r:id="rId4" imgW="3012186" imgH="2230755" progId="CorelDRAW.Graphic.1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 y="935"/>
                          <a:ext cx="1806" cy="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 name="Rectangle 92"/>
            <p:cNvSpPr>
              <a:spLocks noChangeArrowheads="1"/>
            </p:cNvSpPr>
            <p:nvPr/>
          </p:nvSpPr>
          <p:spPr bwMode="auto">
            <a:xfrm>
              <a:off x="1791" y="1071"/>
              <a:ext cx="136" cy="13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 name="Text Box 99"/>
          <p:cNvSpPr txBox="1">
            <a:spLocks noChangeArrowheads="1"/>
          </p:cNvSpPr>
          <p:nvPr/>
        </p:nvSpPr>
        <p:spPr bwMode="auto">
          <a:xfrm>
            <a:off x="3386652" y="4515504"/>
            <a:ext cx="205222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a-DK" dirty="0" smtClean="0"/>
              <a:t>n=3.5</a:t>
            </a:r>
          </a:p>
          <a:p>
            <a:r>
              <a:rPr lang="da-DK" dirty="0" smtClean="0">
                <a:latin typeface="Symbol" pitchFamily="18" charset="2"/>
              </a:rPr>
              <a:t>l</a:t>
            </a:r>
            <a:r>
              <a:rPr lang="da-DK" baseline="-25000" dirty="0" smtClean="0"/>
              <a:t>0</a:t>
            </a:r>
            <a:r>
              <a:rPr lang="da-DK" dirty="0" smtClean="0"/>
              <a:t>=900 nm</a:t>
            </a:r>
            <a:endParaRPr lang="da-DK" dirty="0"/>
          </a:p>
          <a:p>
            <a:r>
              <a:rPr lang="da-DK" dirty="0" smtClean="0"/>
              <a:t>a=20 </a:t>
            </a:r>
            <a:r>
              <a:rPr lang="da-DK" dirty="0"/>
              <a:t>nm</a:t>
            </a:r>
            <a:endParaRPr lang="en-GB" dirty="0"/>
          </a:p>
        </p:txBody>
      </p:sp>
      <p:sp>
        <p:nvSpPr>
          <p:cNvPr id="17" name="Text Box 99"/>
          <p:cNvSpPr txBox="1">
            <a:spLocks noChangeArrowheads="1"/>
          </p:cNvSpPr>
          <p:nvPr/>
        </p:nvSpPr>
        <p:spPr bwMode="auto">
          <a:xfrm>
            <a:off x="5187218" y="4792503"/>
            <a:ext cx="31291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buFont typeface="Symbol" pitchFamily="18" charset="2"/>
              <a:buChar char="Þ"/>
            </a:pPr>
            <a:r>
              <a:rPr lang="da-DK" dirty="0"/>
              <a:t> </a:t>
            </a:r>
            <a:r>
              <a:rPr lang="da-DK" dirty="0" smtClean="0"/>
              <a:t>    ka = 0.5 </a:t>
            </a:r>
            <a:r>
              <a:rPr lang="da-DK" dirty="0" smtClean="0">
                <a:latin typeface="Arial"/>
                <a:cs typeface="Arial"/>
              </a:rPr>
              <a:t>≈</a:t>
            </a:r>
            <a:r>
              <a:rPr lang="da-DK" dirty="0" smtClean="0"/>
              <a:t> 1 </a:t>
            </a:r>
          </a:p>
        </p:txBody>
      </p:sp>
      <p:grpSp>
        <p:nvGrpSpPr>
          <p:cNvPr id="18" name="Group 63"/>
          <p:cNvGrpSpPr>
            <a:grpSpLocks/>
          </p:cNvGrpSpPr>
          <p:nvPr/>
        </p:nvGrpSpPr>
        <p:grpSpPr bwMode="auto">
          <a:xfrm>
            <a:off x="0" y="1728057"/>
            <a:ext cx="9096503" cy="3433778"/>
            <a:chOff x="210" y="388"/>
            <a:chExt cx="5116" cy="2012"/>
          </a:xfrm>
        </p:grpSpPr>
        <p:sp>
          <p:nvSpPr>
            <p:cNvPr id="19" name="AutoShape 64"/>
            <p:cNvSpPr>
              <a:spLocks noChangeArrowheads="1"/>
            </p:cNvSpPr>
            <p:nvPr/>
          </p:nvSpPr>
          <p:spPr bwMode="auto">
            <a:xfrm>
              <a:off x="21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65"/>
            <p:cNvSpPr>
              <a:spLocks noChangeArrowheads="1"/>
            </p:cNvSpPr>
            <p:nvPr/>
          </p:nvSpPr>
          <p:spPr bwMode="auto">
            <a:xfrm rot="10800000">
              <a:off x="49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66"/>
            <p:cNvSpPr>
              <a:spLocks noChangeArrowheads="1"/>
            </p:cNvSpPr>
            <p:nvPr/>
          </p:nvSpPr>
          <p:spPr bwMode="auto">
            <a:xfrm>
              <a:off x="769" y="12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67"/>
            <p:cNvSpPr>
              <a:spLocks noChangeArrowheads="1"/>
            </p:cNvSpPr>
            <p:nvPr/>
          </p:nvSpPr>
          <p:spPr bwMode="auto">
            <a:xfrm rot="10800000">
              <a:off x="1049" y="11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AutoShape 68"/>
            <p:cNvSpPr>
              <a:spLocks noChangeArrowheads="1"/>
            </p:cNvSpPr>
            <p:nvPr/>
          </p:nvSpPr>
          <p:spPr bwMode="auto">
            <a:xfrm>
              <a:off x="1327" y="10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AutoShape 69"/>
            <p:cNvSpPr>
              <a:spLocks noChangeArrowheads="1"/>
            </p:cNvSpPr>
            <p:nvPr/>
          </p:nvSpPr>
          <p:spPr bwMode="auto">
            <a:xfrm rot="10800000">
              <a:off x="1607" y="8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AutoShape 70"/>
            <p:cNvSpPr>
              <a:spLocks noChangeArrowheads="1"/>
            </p:cNvSpPr>
            <p:nvPr/>
          </p:nvSpPr>
          <p:spPr bwMode="auto">
            <a:xfrm>
              <a:off x="1886" y="6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AutoShape 71"/>
            <p:cNvSpPr>
              <a:spLocks noChangeArrowheads="1"/>
            </p:cNvSpPr>
            <p:nvPr/>
          </p:nvSpPr>
          <p:spPr bwMode="auto">
            <a:xfrm rot="10800000">
              <a:off x="2166" y="4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AutoShape 72"/>
            <p:cNvSpPr>
              <a:spLocks noChangeArrowheads="1"/>
            </p:cNvSpPr>
            <p:nvPr/>
          </p:nvSpPr>
          <p:spPr bwMode="auto">
            <a:xfrm>
              <a:off x="2442" y="3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8" name="Group 73"/>
            <p:cNvGrpSpPr>
              <a:grpSpLocks/>
            </p:cNvGrpSpPr>
            <p:nvPr/>
          </p:nvGrpSpPr>
          <p:grpSpPr bwMode="auto">
            <a:xfrm rot="10800000">
              <a:off x="2721" y="388"/>
              <a:ext cx="2605" cy="2012"/>
              <a:chOff x="2116" y="1888"/>
              <a:chExt cx="2605" cy="2012"/>
            </a:xfrm>
          </p:grpSpPr>
          <p:sp>
            <p:nvSpPr>
              <p:cNvPr id="29" name="AutoShape 74"/>
              <p:cNvSpPr>
                <a:spLocks noChangeArrowheads="1"/>
              </p:cNvSpPr>
              <p:nvPr/>
            </p:nvSpPr>
            <p:spPr bwMode="auto">
              <a:xfrm>
                <a:off x="211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AutoShape 75"/>
              <p:cNvSpPr>
                <a:spLocks noChangeArrowheads="1"/>
              </p:cNvSpPr>
              <p:nvPr/>
            </p:nvSpPr>
            <p:spPr bwMode="auto">
              <a:xfrm rot="10800000">
                <a:off x="239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AutoShape 76"/>
              <p:cNvSpPr>
                <a:spLocks noChangeArrowheads="1"/>
              </p:cNvSpPr>
              <p:nvPr/>
            </p:nvSpPr>
            <p:spPr bwMode="auto">
              <a:xfrm>
                <a:off x="2675" y="27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AutoShape 77"/>
              <p:cNvSpPr>
                <a:spLocks noChangeArrowheads="1"/>
              </p:cNvSpPr>
              <p:nvPr/>
            </p:nvSpPr>
            <p:spPr bwMode="auto">
              <a:xfrm rot="10800000">
                <a:off x="2955" y="26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AutoShape 78"/>
              <p:cNvSpPr>
                <a:spLocks noChangeArrowheads="1"/>
              </p:cNvSpPr>
              <p:nvPr/>
            </p:nvSpPr>
            <p:spPr bwMode="auto">
              <a:xfrm>
                <a:off x="3233" y="25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AutoShape 79"/>
              <p:cNvSpPr>
                <a:spLocks noChangeArrowheads="1"/>
              </p:cNvSpPr>
              <p:nvPr/>
            </p:nvSpPr>
            <p:spPr bwMode="auto">
              <a:xfrm rot="10800000">
                <a:off x="3513" y="23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80"/>
              <p:cNvSpPr>
                <a:spLocks noChangeArrowheads="1"/>
              </p:cNvSpPr>
              <p:nvPr/>
            </p:nvSpPr>
            <p:spPr bwMode="auto">
              <a:xfrm>
                <a:off x="3792" y="21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AutoShape 81"/>
              <p:cNvSpPr>
                <a:spLocks noChangeArrowheads="1"/>
              </p:cNvSpPr>
              <p:nvPr/>
            </p:nvSpPr>
            <p:spPr bwMode="auto">
              <a:xfrm rot="10800000">
                <a:off x="4072" y="19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82"/>
              <p:cNvSpPr>
                <a:spLocks noChangeArrowheads="1"/>
              </p:cNvSpPr>
              <p:nvPr/>
            </p:nvSpPr>
            <p:spPr bwMode="auto">
              <a:xfrm>
                <a:off x="4348" y="18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alpha val="100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12</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Breakdown of the DA: experiment</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084" y="1310258"/>
            <a:ext cx="1925008"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9196" y="1310258"/>
            <a:ext cx="1964507" cy="219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2505" y="3718680"/>
            <a:ext cx="5253791" cy="2180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a:spLocks noChangeArrowheads="1"/>
          </p:cNvSpPr>
          <p:nvPr/>
        </p:nvSpPr>
        <p:spPr bwMode="auto">
          <a:xfrm>
            <a:off x="1727572" y="5899174"/>
            <a:ext cx="8101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600" dirty="0"/>
              <a:t>Andersen, Stobbe, Sørensen, and Lodahl, Nat. Phys. </a:t>
            </a:r>
            <a:r>
              <a:rPr lang="da-DK" sz="1600" b="1" dirty="0"/>
              <a:t>7</a:t>
            </a:r>
            <a:r>
              <a:rPr lang="da-DK" sz="1600" dirty="0"/>
              <a:t>, 215 (2011).</a:t>
            </a:r>
            <a:endParaRPr lang="en-US" sz="1600" dirty="0"/>
          </a:p>
        </p:txBody>
      </p:sp>
    </p:spTree>
    <p:extLst>
      <p:ext uri="{BB962C8B-B14F-4D97-AF65-F5344CB8AC3E}">
        <p14:creationId xmlns:p14="http://schemas.microsoft.com/office/powerpoint/2010/main" val="411755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13</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Breakdown of the DA: experiment</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3413" y="3861047"/>
            <a:ext cx="4396243" cy="1854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273" y="3872161"/>
            <a:ext cx="4292140" cy="1843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Rectangle 39"/>
          <p:cNvSpPr>
            <a:spLocks noChangeArrowheads="1"/>
          </p:cNvSpPr>
          <p:nvPr/>
        </p:nvSpPr>
        <p:spPr bwMode="auto">
          <a:xfrm>
            <a:off x="1727572" y="5899174"/>
            <a:ext cx="8101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600" dirty="0"/>
              <a:t>Andersen, Stobbe, Sørensen, and Lodahl, Nat. Phys. </a:t>
            </a:r>
            <a:r>
              <a:rPr lang="da-DK" sz="1600" b="1" dirty="0"/>
              <a:t>7</a:t>
            </a:r>
            <a:r>
              <a:rPr lang="da-DK" sz="1600" dirty="0"/>
              <a:t>, 215 (2011).</a:t>
            </a:r>
            <a:endParaRPr lang="en-US" sz="1600" dirty="0"/>
          </a:p>
        </p:txBody>
      </p:sp>
      <p:pic>
        <p:nvPicPr>
          <p:cNvPr id="41"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2" y="1222826"/>
            <a:ext cx="1944067" cy="2418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1209184"/>
            <a:ext cx="1944265" cy="2291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9283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14</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Breakdown of DA: theory</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Rectangle 3"/>
          <p:cNvSpPr txBox="1">
            <a:spLocks noChangeArrowheads="1"/>
          </p:cNvSpPr>
          <p:nvPr/>
        </p:nvSpPr>
        <p:spPr>
          <a:xfrm>
            <a:off x="509116" y="1268760"/>
            <a:ext cx="6655172"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Dipole approximation:</a:t>
            </a:r>
          </a:p>
        </p:txBody>
      </p:sp>
      <p:pic>
        <p:nvPicPr>
          <p:cNvPr id="12" name="Picture 14" descr="C:\Users\Petru\Downloads\CodeCogsEqn (18).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116" y="2060848"/>
            <a:ext cx="5353050" cy="7239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txBox="1">
            <a:spLocks noChangeArrowheads="1"/>
          </p:cNvSpPr>
          <p:nvPr/>
        </p:nvSpPr>
        <p:spPr>
          <a:xfrm>
            <a:off x="509116" y="2996952"/>
            <a:ext cx="7447260"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Beyond DA:</a:t>
            </a:r>
          </a:p>
        </p:txBody>
      </p:sp>
      <p:sp>
        <p:nvSpPr>
          <p:cNvPr id="15" name="Rectangle 3"/>
          <p:cNvSpPr txBox="1">
            <a:spLocks noChangeArrowheads="1"/>
          </p:cNvSpPr>
          <p:nvPr/>
        </p:nvSpPr>
        <p:spPr>
          <a:xfrm>
            <a:off x="941164" y="5229200"/>
            <a:ext cx="8167340" cy="576064"/>
          </a:xfrm>
          <a:prstGeom prst="rect">
            <a:avLst/>
          </a:prstGeom>
        </p:spPr>
        <p:txBody>
          <a:bodyPr/>
          <a:lstStyle/>
          <a:p>
            <a:pPr marL="395478" indent="-285750" algn="just" fontAlgn="auto">
              <a:lnSpc>
                <a:spcPct val="150000"/>
              </a:lnSpc>
              <a:spcBef>
                <a:spcPts val="400"/>
              </a:spcBef>
              <a:spcAft>
                <a:spcPts val="0"/>
              </a:spcAft>
              <a:buClr>
                <a:schemeClr val="accent1"/>
              </a:buClr>
              <a:buSzPct val="100000"/>
              <a:buFont typeface="Symbol" pitchFamily="18" charset="2"/>
              <a:buChar char="Þ"/>
              <a:defRPr/>
            </a:pPr>
            <a:r>
              <a:rPr lang="en-US" dirty="0" smtClean="0">
                <a:latin typeface="+mn-lt"/>
                <a:cs typeface="+mn-cs"/>
              </a:rPr>
              <a:t>Light and matter degrees of freedom are no longer independent. </a:t>
            </a:r>
          </a:p>
        </p:txBody>
      </p:sp>
      <p:sp>
        <p:nvSpPr>
          <p:cNvPr id="16" name="Rectangle 3"/>
          <p:cNvSpPr txBox="1">
            <a:spLocks noChangeArrowheads="1"/>
          </p:cNvSpPr>
          <p:nvPr/>
        </p:nvSpPr>
        <p:spPr>
          <a:xfrm>
            <a:off x="941164" y="5733256"/>
            <a:ext cx="8167340" cy="576064"/>
          </a:xfrm>
          <a:prstGeom prst="rect">
            <a:avLst/>
          </a:prstGeom>
        </p:spPr>
        <p:txBody>
          <a:bodyPr/>
          <a:lstStyle/>
          <a:p>
            <a:pPr marL="395478" indent="-285750" algn="just" fontAlgn="auto">
              <a:lnSpc>
                <a:spcPct val="150000"/>
              </a:lnSpc>
              <a:spcBef>
                <a:spcPts val="400"/>
              </a:spcBef>
              <a:spcAft>
                <a:spcPts val="0"/>
              </a:spcAft>
              <a:buClr>
                <a:schemeClr val="accent1"/>
              </a:buClr>
              <a:buSzPct val="100000"/>
              <a:buFont typeface="Symbol" pitchFamily="18" charset="2"/>
              <a:buChar char="Þ"/>
              <a:defRPr/>
            </a:pPr>
            <a:r>
              <a:rPr lang="en-US" dirty="0" smtClean="0">
                <a:latin typeface="+mn-lt"/>
                <a:cs typeface="+mn-cs"/>
              </a:rPr>
              <a:t>Decay dynamics are no longer determined by LDOS. </a:t>
            </a:r>
            <a:endParaRPr lang="en-US" dirty="0" smtClean="0">
              <a:latin typeface="+mn-lt"/>
              <a:cs typeface="+mn-cs"/>
            </a:endParaRPr>
          </a:p>
        </p:txBody>
      </p:sp>
      <p:pic>
        <p:nvPicPr>
          <p:cNvPr id="11268" name="Picture 4" descr="C:\Users\Petru\Downloads\CodeCogsEqn (2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4586287"/>
            <a:ext cx="2466975" cy="333375"/>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C:\Users\Petru\Downloads\CodeCogsEqn (2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116" y="3713212"/>
            <a:ext cx="8391526"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69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15</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a:t>F</a:t>
            </a:r>
            <a:r>
              <a:rPr lang="en-US" sz="3400" dirty="0" smtClean="0"/>
              <a:t>uture challenge</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2291" name="Picture 3" descr="C:\Users\Petru\Downloads\CodeCogsEqn (2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141" y="1412775"/>
            <a:ext cx="2419350" cy="31432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524892" y="1865354"/>
            <a:ext cx="7791524" cy="915573"/>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Theoretical computation within the envelope function approximation fails to reproduce experimental results.</a:t>
            </a:r>
          </a:p>
        </p:txBody>
      </p:sp>
      <p:pic>
        <p:nvPicPr>
          <p:cNvPr id="12292" name="Picture 4" descr="C:\Users\Petru\Downloads\CodeCogsEqn (24).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141" y="3068960"/>
            <a:ext cx="3143250" cy="68580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3"/>
          <p:cNvSpPr txBox="1">
            <a:spLocks noChangeArrowheads="1"/>
          </p:cNvSpPr>
          <p:nvPr/>
        </p:nvSpPr>
        <p:spPr>
          <a:xfrm>
            <a:off x="524892" y="3792487"/>
            <a:ext cx="7791524" cy="915573"/>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In QDs translational symmetry is broken =&gt; EFA becomes questionable.</a:t>
            </a:r>
          </a:p>
        </p:txBody>
      </p:sp>
      <p:sp>
        <p:nvSpPr>
          <p:cNvPr id="18" name="Rectangle 3"/>
          <p:cNvSpPr txBox="1">
            <a:spLocks noChangeArrowheads="1"/>
          </p:cNvSpPr>
          <p:nvPr/>
        </p:nvSpPr>
        <p:spPr>
          <a:xfrm>
            <a:off x="509116" y="4941168"/>
            <a:ext cx="8167340" cy="576064"/>
          </a:xfrm>
          <a:prstGeom prst="rect">
            <a:avLst/>
          </a:prstGeom>
        </p:spPr>
        <p:txBody>
          <a:bodyPr/>
          <a:lstStyle/>
          <a:p>
            <a:pPr marL="395478" indent="-285750" algn="just" fontAlgn="auto">
              <a:lnSpc>
                <a:spcPct val="150000"/>
              </a:lnSpc>
              <a:spcBef>
                <a:spcPts val="400"/>
              </a:spcBef>
              <a:spcAft>
                <a:spcPts val="0"/>
              </a:spcAft>
              <a:buClr>
                <a:schemeClr val="accent1"/>
              </a:buClr>
              <a:buSzPct val="100000"/>
              <a:buFont typeface="Symbol" pitchFamily="18" charset="2"/>
              <a:buChar char="Þ"/>
              <a:defRPr/>
            </a:pPr>
            <a:r>
              <a:rPr lang="en-US" dirty="0" smtClean="0">
                <a:latin typeface="+mn-lt"/>
                <a:cs typeface="+mn-cs"/>
              </a:rPr>
              <a:t>Future challenge to develop a self-consistent microscopic model. </a:t>
            </a:r>
          </a:p>
        </p:txBody>
      </p:sp>
    </p:spTree>
    <p:extLst>
      <p:ext uri="{BB962C8B-B14F-4D97-AF65-F5344CB8AC3E}">
        <p14:creationId xmlns:p14="http://schemas.microsoft.com/office/powerpoint/2010/main" val="40541018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16</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Remember…</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4" name="Rectangle 3"/>
          <p:cNvSpPr txBox="1">
            <a:spLocks noChangeArrowheads="1"/>
          </p:cNvSpPr>
          <p:nvPr/>
        </p:nvSpPr>
        <p:spPr>
          <a:xfrm>
            <a:off x="524892" y="1865354"/>
            <a:ext cx="7791524" cy="915573"/>
          </a:xfrm>
          <a:prstGeom prst="rect">
            <a:avLst/>
          </a:prstGeom>
        </p:spPr>
        <p:txBody>
          <a:bodyPr/>
          <a:lstStyle/>
          <a:p>
            <a:pPr marL="452628" indent="-342900" algn="just" fontAlgn="auto">
              <a:lnSpc>
                <a:spcPct val="150000"/>
              </a:lnSpc>
              <a:spcBef>
                <a:spcPts val="400"/>
              </a:spcBef>
              <a:spcAft>
                <a:spcPts val="0"/>
              </a:spcAft>
              <a:buClr>
                <a:schemeClr val="accent1"/>
              </a:buClr>
              <a:buSzPct val="100000"/>
              <a:buAutoNum type="arabicPeriod"/>
              <a:defRPr/>
            </a:pPr>
            <a:r>
              <a:rPr lang="en-US" dirty="0" smtClean="0">
                <a:latin typeface="+mn-lt"/>
                <a:cs typeface="+mn-cs"/>
              </a:rPr>
              <a:t>Large QDs have the potential of exhibiting huge coupling strength to light.</a:t>
            </a:r>
          </a:p>
        </p:txBody>
      </p:sp>
      <p:sp>
        <p:nvSpPr>
          <p:cNvPr id="10" name="Rectangle 3"/>
          <p:cNvSpPr txBox="1">
            <a:spLocks noChangeArrowheads="1"/>
          </p:cNvSpPr>
          <p:nvPr/>
        </p:nvSpPr>
        <p:spPr>
          <a:xfrm>
            <a:off x="524892" y="3789040"/>
            <a:ext cx="7791524" cy="915573"/>
          </a:xfrm>
          <a:prstGeom prst="rect">
            <a:avLst/>
          </a:prstGeom>
        </p:spPr>
        <p:txBody>
          <a:bodyPr/>
          <a:lstStyle/>
          <a:p>
            <a:pPr marL="452628" indent="-342900" algn="just" fontAlgn="auto">
              <a:lnSpc>
                <a:spcPct val="150000"/>
              </a:lnSpc>
              <a:spcBef>
                <a:spcPts val="400"/>
              </a:spcBef>
              <a:spcAft>
                <a:spcPts val="0"/>
              </a:spcAft>
              <a:buClr>
                <a:schemeClr val="accent1"/>
              </a:buClr>
              <a:buSzPct val="100000"/>
              <a:buFont typeface="+mj-lt"/>
              <a:buAutoNum type="arabicPeriod" startAt="2"/>
              <a:defRPr/>
            </a:pPr>
            <a:r>
              <a:rPr lang="en-US" dirty="0" smtClean="0">
                <a:latin typeface="+mn-lt"/>
                <a:cs typeface="+mn-cs"/>
              </a:rPr>
              <a:t>QDs are </a:t>
            </a:r>
            <a:r>
              <a:rPr lang="en-US" dirty="0" err="1" smtClean="0">
                <a:latin typeface="+mn-lt"/>
                <a:cs typeface="+mn-cs"/>
              </a:rPr>
              <a:t>mesoscopic</a:t>
            </a:r>
            <a:r>
              <a:rPr lang="en-US" dirty="0" smtClean="0">
                <a:latin typeface="+mn-lt"/>
                <a:cs typeface="+mn-cs"/>
              </a:rPr>
              <a:t> entities, NOT point dipoles.</a:t>
            </a:r>
          </a:p>
        </p:txBody>
      </p:sp>
    </p:spTree>
    <p:extLst>
      <p:ext uri="{BB962C8B-B14F-4D97-AF65-F5344CB8AC3E}">
        <p14:creationId xmlns:p14="http://schemas.microsoft.com/office/powerpoint/2010/main" val="246727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3315" y="4073996"/>
            <a:ext cx="2828925" cy="201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Rectangle 3"/>
          <p:cNvSpPr>
            <a:spLocks noGrp="1" noChangeArrowheads="1"/>
          </p:cNvSpPr>
          <p:nvPr>
            <p:ph idx="1"/>
          </p:nvPr>
        </p:nvSpPr>
        <p:spPr>
          <a:xfrm>
            <a:off x="509115" y="1052736"/>
            <a:ext cx="7807301" cy="820245"/>
          </a:xfrm>
        </p:spPr>
        <p:txBody>
          <a:bodyPr>
            <a:normAutofit/>
          </a:bodyPr>
          <a:lstStyle/>
          <a:p>
            <a:pPr marL="395478" indent="-285750" algn="just" eaLnBrk="1" fontAlgn="auto" hangingPunct="1">
              <a:lnSpc>
                <a:spcPct val="200000"/>
              </a:lnSpc>
              <a:spcAft>
                <a:spcPts val="0"/>
              </a:spcAft>
              <a:buSzPct val="100000"/>
              <a:buFontTx/>
              <a:buChar char="-"/>
              <a:defRPr/>
            </a:pPr>
            <a:r>
              <a:rPr lang="en-US" sz="1800" dirty="0" smtClean="0">
                <a:latin typeface="Calibri" pitchFamily="34" charset="0"/>
                <a:cs typeface="Calibri" pitchFamily="34" charset="0"/>
              </a:rPr>
              <a:t>In </a:t>
            </a:r>
            <a:r>
              <a:rPr lang="en-US" sz="1800" dirty="0" smtClean="0">
                <a:latin typeface="Calibri" pitchFamily="34" charset="0"/>
                <a:cs typeface="Calibri" pitchFamily="34" charset="0"/>
              </a:rPr>
              <a:t>quantum </a:t>
            </a:r>
            <a:r>
              <a:rPr lang="en-US" sz="1800" dirty="0" smtClean="0">
                <a:latin typeface="Calibri" pitchFamily="34" charset="0"/>
                <a:cs typeface="Calibri" pitchFamily="34" charset="0"/>
              </a:rPr>
              <a:t>optics</a:t>
            </a:r>
            <a:r>
              <a:rPr lang="en-US" sz="1800" dirty="0" smtClean="0">
                <a:latin typeface="Calibri" pitchFamily="34" charset="0"/>
                <a:cs typeface="Calibri" pitchFamily="34" charset="0"/>
              </a:rPr>
              <a:t> we often </a:t>
            </a:r>
            <a:r>
              <a:rPr lang="en-US" sz="1800" dirty="0" smtClean="0">
                <a:latin typeface="Calibri" pitchFamily="34" charset="0"/>
                <a:cs typeface="Calibri" pitchFamily="34" charset="0"/>
              </a:rPr>
              <a:t>desire STRONG light-matter interaction.</a:t>
            </a:r>
          </a:p>
        </p:txBody>
      </p:sp>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2</a:t>
            </a:fld>
            <a:endParaRPr lang="ru-RU" smtClean="0"/>
          </a:p>
        </p:txBody>
      </p:sp>
      <p:sp>
        <p:nvSpPr>
          <p:cNvPr id="11267" name="Rectangle 2"/>
          <p:cNvSpPr>
            <a:spLocks noGrp="1" noChangeArrowheads="1"/>
          </p:cNvSpPr>
          <p:nvPr>
            <p:ph type="title"/>
          </p:nvPr>
        </p:nvSpPr>
        <p:spPr>
          <a:xfrm>
            <a:off x="1000100" y="357166"/>
            <a:ext cx="4213225" cy="612775"/>
          </a:xfrm>
        </p:spPr>
        <p:txBody>
          <a:bodyPr/>
          <a:lstStyle/>
          <a:p>
            <a:pPr eaLnBrk="1" fontAlgn="auto" hangingPunct="1">
              <a:spcAft>
                <a:spcPts val="0"/>
              </a:spcAft>
              <a:defRPr/>
            </a:pPr>
            <a:r>
              <a:rPr lang="en-US" sz="3400" dirty="0" smtClean="0"/>
              <a:t>Motivation</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9" name="Rectangle 3"/>
          <p:cNvSpPr txBox="1">
            <a:spLocks noChangeArrowheads="1"/>
          </p:cNvSpPr>
          <p:nvPr/>
        </p:nvSpPr>
        <p:spPr bwMode="auto">
          <a:xfrm>
            <a:off x="509115" y="3573016"/>
            <a:ext cx="7807301" cy="820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395478" indent="-285750" algn="just" eaLnBrk="1" fontAlgn="auto" hangingPunct="1">
              <a:lnSpc>
                <a:spcPct val="200000"/>
              </a:lnSpc>
              <a:spcAft>
                <a:spcPts val="0"/>
              </a:spcAft>
              <a:buSzPct val="100000"/>
              <a:buFontTx/>
              <a:buChar char="-"/>
              <a:defRPr/>
            </a:pPr>
            <a:r>
              <a:rPr lang="en-US" sz="1800" dirty="0" smtClean="0">
                <a:latin typeface="Calibri" pitchFamily="34" charset="0"/>
                <a:cs typeface="Calibri" pitchFamily="34" charset="0"/>
              </a:rPr>
              <a:t>The implementation of </a:t>
            </a:r>
            <a:r>
              <a:rPr lang="en-US" sz="1800" dirty="0" smtClean="0">
                <a:latin typeface="Calibri" pitchFamily="34" charset="0"/>
                <a:cs typeface="Calibri" pitchFamily="34" charset="0"/>
              </a:rPr>
              <a:t>quantum optics </a:t>
            </a:r>
            <a:r>
              <a:rPr lang="en-US" sz="1800" dirty="0" smtClean="0">
                <a:latin typeface="Calibri" pitchFamily="34" charset="0"/>
                <a:cs typeface="Calibri" pitchFamily="34" charset="0"/>
              </a:rPr>
              <a:t>in </a:t>
            </a:r>
            <a:r>
              <a:rPr lang="en-US" sz="1800" dirty="0" err="1" smtClean="0">
                <a:latin typeface="Calibri" pitchFamily="34" charset="0"/>
                <a:cs typeface="Calibri" pitchFamily="34" charset="0"/>
              </a:rPr>
              <a:t>nanophotonics</a:t>
            </a:r>
            <a:r>
              <a:rPr lang="en-US" sz="1800" dirty="0" smtClean="0">
                <a:latin typeface="Calibri" pitchFamily="34" charset="0"/>
                <a:cs typeface="Calibri" pitchFamily="34" charset="0"/>
              </a:rPr>
              <a:t>.</a:t>
            </a:r>
          </a:p>
        </p:txBody>
      </p:sp>
      <p:pic>
        <p:nvPicPr>
          <p:cNvPr id="2050" name="Picture 2" descr="http://www.mpq.mpg.de/cms/mpq/en/departments/quanten/homepage_cms/projects/cavity/twophoton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700808"/>
            <a:ext cx="2667000" cy="183832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7228780" y="1261205"/>
            <a:ext cx="1603188" cy="2890219"/>
            <a:chOff x="5660720" y="1178432"/>
            <a:chExt cx="1603188" cy="2890219"/>
          </a:xfrm>
        </p:grpSpPr>
        <p:sp>
          <p:nvSpPr>
            <p:cNvPr id="12" name="Rectangle 4"/>
            <p:cNvSpPr>
              <a:spLocks noChangeArrowheads="1"/>
            </p:cNvSpPr>
            <p:nvPr/>
          </p:nvSpPr>
          <p:spPr bwMode="auto">
            <a:xfrm>
              <a:off x="5830001" y="3730090"/>
              <a:ext cx="509087" cy="338561"/>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193" tIns="50598" rIns="101193" bIns="50598" anchor="ctr"/>
            <a:lstStyle/>
            <a:p>
              <a:endParaRPr lang="da-DK"/>
            </a:p>
          </p:txBody>
        </p:sp>
        <p:sp>
          <p:nvSpPr>
            <p:cNvPr id="13" name="Line 5"/>
            <p:cNvSpPr>
              <a:spLocks noChangeShapeType="1"/>
            </p:cNvSpPr>
            <p:nvPr/>
          </p:nvSpPr>
          <p:spPr bwMode="auto">
            <a:xfrm>
              <a:off x="6238266" y="1742286"/>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4" name="Line 6"/>
            <p:cNvSpPr>
              <a:spLocks noChangeShapeType="1"/>
            </p:cNvSpPr>
            <p:nvPr/>
          </p:nvSpPr>
          <p:spPr bwMode="auto">
            <a:xfrm>
              <a:off x="6393855" y="2494092"/>
              <a:ext cx="0" cy="1290765"/>
            </a:xfrm>
            <a:prstGeom prst="line">
              <a:avLst/>
            </a:prstGeom>
            <a:noFill/>
            <a:ln w="25400">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5" name="Line 7"/>
            <p:cNvSpPr>
              <a:spLocks noChangeShapeType="1"/>
            </p:cNvSpPr>
            <p:nvPr/>
          </p:nvSpPr>
          <p:spPr bwMode="auto">
            <a:xfrm>
              <a:off x="6238266" y="2769173"/>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6" name="Line 8"/>
            <p:cNvSpPr>
              <a:spLocks noChangeShapeType="1"/>
            </p:cNvSpPr>
            <p:nvPr/>
          </p:nvSpPr>
          <p:spPr bwMode="auto">
            <a:xfrm>
              <a:off x="6238266" y="1516993"/>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7" name="Line 9"/>
            <p:cNvSpPr>
              <a:spLocks noChangeShapeType="1"/>
            </p:cNvSpPr>
            <p:nvPr/>
          </p:nvSpPr>
          <p:spPr bwMode="auto">
            <a:xfrm>
              <a:off x="6238266" y="2938453"/>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8" name="Line 10"/>
            <p:cNvSpPr>
              <a:spLocks noChangeShapeType="1"/>
            </p:cNvSpPr>
            <p:nvPr/>
          </p:nvSpPr>
          <p:spPr bwMode="auto">
            <a:xfrm>
              <a:off x="6012973" y="1178432"/>
              <a:ext cx="0" cy="2653724"/>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19" name="Text Box 11"/>
            <p:cNvSpPr txBox="1">
              <a:spLocks noChangeArrowheads="1"/>
            </p:cNvSpPr>
            <p:nvPr/>
          </p:nvSpPr>
          <p:spPr bwMode="auto">
            <a:xfrm rot="16200000">
              <a:off x="5243742" y="2413185"/>
              <a:ext cx="1128953" cy="29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defTabSz="865188" eaLnBrk="0" hangingPunct="0">
                <a:spcBef>
                  <a:spcPct val="0"/>
                </a:spcBef>
                <a:defRPr sz="2400">
                  <a:solidFill>
                    <a:schemeClr val="tx1"/>
                  </a:solidFill>
                  <a:latin typeface="Verdana" pitchFamily="34" charset="0"/>
                  <a:ea typeface="ＭＳ Ｐゴシック" pitchFamily="34" charset="-128"/>
                </a:defRPr>
              </a:lvl1pPr>
              <a:lvl2pPr defTabSz="865188" eaLnBrk="0" hangingPunct="0">
                <a:spcBef>
                  <a:spcPct val="0"/>
                </a:spcBef>
                <a:defRPr sz="2400">
                  <a:solidFill>
                    <a:schemeClr val="tx1"/>
                  </a:solidFill>
                  <a:latin typeface="Verdana" pitchFamily="34" charset="0"/>
                  <a:ea typeface="ＭＳ Ｐゴシック" pitchFamily="34" charset="-128"/>
                </a:defRPr>
              </a:lvl2pPr>
              <a:lvl3pPr defTabSz="865188" eaLnBrk="0" hangingPunct="0">
                <a:spcBef>
                  <a:spcPct val="0"/>
                </a:spcBef>
                <a:defRPr sz="2400">
                  <a:solidFill>
                    <a:schemeClr val="tx1"/>
                  </a:solidFill>
                  <a:latin typeface="Verdana" pitchFamily="34" charset="0"/>
                  <a:ea typeface="ＭＳ Ｐゴシック" pitchFamily="34" charset="-128"/>
                </a:defRPr>
              </a:lvl3pPr>
              <a:lvl4pPr defTabSz="865188" eaLnBrk="0" hangingPunct="0">
                <a:spcBef>
                  <a:spcPct val="0"/>
                </a:spcBef>
                <a:defRPr sz="2400">
                  <a:solidFill>
                    <a:schemeClr val="tx1"/>
                  </a:solidFill>
                  <a:latin typeface="Verdana" pitchFamily="34" charset="0"/>
                  <a:ea typeface="ＭＳ Ｐゴシック" pitchFamily="34" charset="-128"/>
                </a:defRPr>
              </a:lvl4pPr>
              <a:lvl5pPr defTabSz="865188" eaLnBrk="0" hangingPunct="0">
                <a:spcBef>
                  <a:spcPct val="0"/>
                </a:spcBef>
                <a:defRPr sz="2400">
                  <a:solidFill>
                    <a:schemeClr val="tx1"/>
                  </a:solidFill>
                  <a:latin typeface="Verdana" pitchFamily="34" charset="0"/>
                  <a:ea typeface="ＭＳ Ｐゴシック" pitchFamily="34" charset="-128"/>
                </a:defRPr>
              </a:lvl5pPr>
              <a:lvl6pPr defTabSz="865188" eaLnBrk="0" fontAlgn="base" hangingPunct="0">
                <a:spcBef>
                  <a:spcPct val="0"/>
                </a:spcBef>
                <a:spcAft>
                  <a:spcPct val="0"/>
                </a:spcAft>
                <a:defRPr sz="2400">
                  <a:solidFill>
                    <a:schemeClr val="tx1"/>
                  </a:solidFill>
                  <a:latin typeface="Verdana" pitchFamily="34" charset="0"/>
                  <a:ea typeface="ＭＳ Ｐゴシック" pitchFamily="34" charset="-128"/>
                </a:defRPr>
              </a:lvl6pPr>
              <a:lvl7pPr defTabSz="865188" eaLnBrk="0" fontAlgn="base" hangingPunct="0">
                <a:spcBef>
                  <a:spcPct val="0"/>
                </a:spcBef>
                <a:spcAft>
                  <a:spcPct val="0"/>
                </a:spcAft>
                <a:defRPr sz="2400">
                  <a:solidFill>
                    <a:schemeClr val="tx1"/>
                  </a:solidFill>
                  <a:latin typeface="Verdana" pitchFamily="34" charset="0"/>
                  <a:ea typeface="ＭＳ Ｐゴシック" pitchFamily="34" charset="-128"/>
                </a:defRPr>
              </a:lvl7pPr>
              <a:lvl8pPr defTabSz="865188" eaLnBrk="0" fontAlgn="base" hangingPunct="0">
                <a:spcBef>
                  <a:spcPct val="0"/>
                </a:spcBef>
                <a:spcAft>
                  <a:spcPct val="0"/>
                </a:spcAft>
                <a:defRPr sz="2400">
                  <a:solidFill>
                    <a:schemeClr val="tx1"/>
                  </a:solidFill>
                  <a:latin typeface="Verdana" pitchFamily="34" charset="0"/>
                  <a:ea typeface="ＭＳ Ｐゴシック" pitchFamily="34" charset="-128"/>
                </a:defRPr>
              </a:lvl8pPr>
              <a:lvl9pPr defTabSz="865188" eaLnBrk="0" fontAlgn="base" hangingPunct="0">
                <a:spcBef>
                  <a:spcPct val="0"/>
                </a:spcBef>
                <a:spcAft>
                  <a:spcPct val="0"/>
                </a:spcAft>
                <a:defRPr sz="2400">
                  <a:solidFill>
                    <a:schemeClr val="tx1"/>
                  </a:solidFill>
                  <a:latin typeface="Verdana" pitchFamily="34" charset="0"/>
                  <a:ea typeface="ＭＳ Ｐゴシック" pitchFamily="34" charset="-128"/>
                </a:defRPr>
              </a:lvl9pPr>
            </a:lstStyle>
            <a:p>
              <a:pPr eaLnBrk="1" hangingPunct="1">
                <a:spcBef>
                  <a:spcPct val="50000"/>
                </a:spcBef>
              </a:pPr>
              <a:r>
                <a:rPr lang="da-DK" sz="1800"/>
                <a:t>Energy</a:t>
              </a:r>
              <a:endParaRPr lang="en-GB" sz="1800"/>
            </a:p>
          </p:txBody>
        </p:sp>
        <p:grpSp>
          <p:nvGrpSpPr>
            <p:cNvPr id="20" name="Group 12"/>
            <p:cNvGrpSpPr>
              <a:grpSpLocks/>
            </p:cNvGrpSpPr>
            <p:nvPr/>
          </p:nvGrpSpPr>
          <p:grpSpPr bwMode="auto">
            <a:xfrm>
              <a:off x="6451112" y="2995710"/>
              <a:ext cx="812796" cy="319891"/>
              <a:chOff x="210" y="388"/>
              <a:chExt cx="5116" cy="2012"/>
            </a:xfrm>
          </p:grpSpPr>
          <p:sp>
            <p:nvSpPr>
              <p:cNvPr id="34" name="AutoShape 13"/>
              <p:cNvSpPr>
                <a:spLocks noChangeArrowheads="1"/>
              </p:cNvSpPr>
              <p:nvPr/>
            </p:nvSpPr>
            <p:spPr bwMode="auto">
              <a:xfrm>
                <a:off x="21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5" name="AutoShape 14"/>
              <p:cNvSpPr>
                <a:spLocks noChangeArrowheads="1"/>
              </p:cNvSpPr>
              <p:nvPr/>
            </p:nvSpPr>
            <p:spPr bwMode="auto">
              <a:xfrm rot="10800000">
                <a:off x="49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6" name="AutoShape 15"/>
              <p:cNvSpPr>
                <a:spLocks noChangeArrowheads="1"/>
              </p:cNvSpPr>
              <p:nvPr/>
            </p:nvSpPr>
            <p:spPr bwMode="auto">
              <a:xfrm>
                <a:off x="769" y="12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7" name="AutoShape 16"/>
              <p:cNvSpPr>
                <a:spLocks noChangeArrowheads="1"/>
              </p:cNvSpPr>
              <p:nvPr/>
            </p:nvSpPr>
            <p:spPr bwMode="auto">
              <a:xfrm rot="10800000">
                <a:off x="1049" y="11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8" name="AutoShape 17"/>
              <p:cNvSpPr>
                <a:spLocks noChangeArrowheads="1"/>
              </p:cNvSpPr>
              <p:nvPr/>
            </p:nvSpPr>
            <p:spPr bwMode="auto">
              <a:xfrm>
                <a:off x="1327" y="10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9" name="AutoShape 18"/>
              <p:cNvSpPr>
                <a:spLocks noChangeArrowheads="1"/>
              </p:cNvSpPr>
              <p:nvPr/>
            </p:nvSpPr>
            <p:spPr bwMode="auto">
              <a:xfrm rot="10800000">
                <a:off x="1607" y="8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0" name="AutoShape 19"/>
              <p:cNvSpPr>
                <a:spLocks noChangeArrowheads="1"/>
              </p:cNvSpPr>
              <p:nvPr/>
            </p:nvSpPr>
            <p:spPr bwMode="auto">
              <a:xfrm>
                <a:off x="1886" y="6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1" name="AutoShape 20"/>
              <p:cNvSpPr>
                <a:spLocks noChangeArrowheads="1"/>
              </p:cNvSpPr>
              <p:nvPr/>
            </p:nvSpPr>
            <p:spPr bwMode="auto">
              <a:xfrm rot="10800000">
                <a:off x="2166" y="4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2" name="AutoShape 21"/>
              <p:cNvSpPr>
                <a:spLocks noChangeArrowheads="1"/>
              </p:cNvSpPr>
              <p:nvPr/>
            </p:nvSpPr>
            <p:spPr bwMode="auto">
              <a:xfrm>
                <a:off x="2442" y="3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nvGrpSpPr>
              <p:cNvPr id="43" name="Group 22"/>
              <p:cNvGrpSpPr>
                <a:grpSpLocks/>
              </p:cNvGrpSpPr>
              <p:nvPr/>
            </p:nvGrpSpPr>
            <p:grpSpPr bwMode="auto">
              <a:xfrm rot="10800000">
                <a:off x="2721" y="388"/>
                <a:ext cx="2605" cy="2012"/>
                <a:chOff x="2116" y="1888"/>
                <a:chExt cx="2605" cy="2012"/>
              </a:xfrm>
            </p:grpSpPr>
            <p:sp>
              <p:nvSpPr>
                <p:cNvPr id="44" name="AutoShape 23"/>
                <p:cNvSpPr>
                  <a:spLocks noChangeArrowheads="1"/>
                </p:cNvSpPr>
                <p:nvPr/>
              </p:nvSpPr>
              <p:spPr bwMode="auto">
                <a:xfrm>
                  <a:off x="211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5" name="AutoShape 24"/>
                <p:cNvSpPr>
                  <a:spLocks noChangeArrowheads="1"/>
                </p:cNvSpPr>
                <p:nvPr/>
              </p:nvSpPr>
              <p:spPr bwMode="auto">
                <a:xfrm rot="10800000">
                  <a:off x="239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6" name="AutoShape 25"/>
                <p:cNvSpPr>
                  <a:spLocks noChangeArrowheads="1"/>
                </p:cNvSpPr>
                <p:nvPr/>
              </p:nvSpPr>
              <p:spPr bwMode="auto">
                <a:xfrm>
                  <a:off x="2675" y="27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7" name="AutoShape 26"/>
                <p:cNvSpPr>
                  <a:spLocks noChangeArrowheads="1"/>
                </p:cNvSpPr>
                <p:nvPr/>
              </p:nvSpPr>
              <p:spPr bwMode="auto">
                <a:xfrm rot="10800000">
                  <a:off x="2955" y="26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8" name="AutoShape 27"/>
                <p:cNvSpPr>
                  <a:spLocks noChangeArrowheads="1"/>
                </p:cNvSpPr>
                <p:nvPr/>
              </p:nvSpPr>
              <p:spPr bwMode="auto">
                <a:xfrm>
                  <a:off x="3233" y="25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49" name="AutoShape 28"/>
                <p:cNvSpPr>
                  <a:spLocks noChangeArrowheads="1"/>
                </p:cNvSpPr>
                <p:nvPr/>
              </p:nvSpPr>
              <p:spPr bwMode="auto">
                <a:xfrm rot="10800000">
                  <a:off x="3513" y="23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0" name="AutoShape 29"/>
                <p:cNvSpPr>
                  <a:spLocks noChangeArrowheads="1"/>
                </p:cNvSpPr>
                <p:nvPr/>
              </p:nvSpPr>
              <p:spPr bwMode="auto">
                <a:xfrm>
                  <a:off x="3792" y="21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1" name="AutoShape 30"/>
                <p:cNvSpPr>
                  <a:spLocks noChangeArrowheads="1"/>
                </p:cNvSpPr>
                <p:nvPr/>
              </p:nvSpPr>
              <p:spPr bwMode="auto">
                <a:xfrm rot="10800000">
                  <a:off x="4072" y="19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52" name="AutoShape 31"/>
                <p:cNvSpPr>
                  <a:spLocks noChangeArrowheads="1"/>
                </p:cNvSpPr>
                <p:nvPr/>
              </p:nvSpPr>
              <p:spPr bwMode="auto">
                <a:xfrm>
                  <a:off x="4348" y="18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grpSp>
        </p:grpSp>
        <p:sp>
          <p:nvSpPr>
            <p:cNvPr id="22" name="Line 33"/>
            <p:cNvSpPr>
              <a:spLocks noChangeShapeType="1"/>
            </p:cNvSpPr>
            <p:nvPr/>
          </p:nvSpPr>
          <p:spPr bwMode="auto">
            <a:xfrm>
              <a:off x="6238266" y="1686274"/>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3" name="Line 34"/>
            <p:cNvSpPr>
              <a:spLocks noChangeShapeType="1"/>
            </p:cNvSpPr>
            <p:nvPr/>
          </p:nvSpPr>
          <p:spPr bwMode="auto">
            <a:xfrm>
              <a:off x="6238266" y="2716895"/>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4" name="Line 35"/>
            <p:cNvSpPr>
              <a:spLocks noChangeShapeType="1"/>
            </p:cNvSpPr>
            <p:nvPr/>
          </p:nvSpPr>
          <p:spPr bwMode="auto">
            <a:xfrm>
              <a:off x="6238266" y="3413933"/>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5" name="Line 36"/>
            <p:cNvSpPr>
              <a:spLocks noChangeShapeType="1"/>
            </p:cNvSpPr>
            <p:nvPr/>
          </p:nvSpPr>
          <p:spPr bwMode="auto">
            <a:xfrm>
              <a:off x="6238266" y="2491602"/>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6" name="Line 37"/>
            <p:cNvSpPr>
              <a:spLocks noChangeShapeType="1"/>
            </p:cNvSpPr>
            <p:nvPr/>
          </p:nvSpPr>
          <p:spPr bwMode="auto">
            <a:xfrm>
              <a:off x="6224574" y="3784857"/>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7" name="Oval 38"/>
            <p:cNvSpPr>
              <a:spLocks noChangeArrowheads="1"/>
            </p:cNvSpPr>
            <p:nvPr/>
          </p:nvSpPr>
          <p:spPr bwMode="auto">
            <a:xfrm>
              <a:off x="6355269" y="2448037"/>
              <a:ext cx="95843" cy="95843"/>
            </a:xfrm>
            <a:prstGeom prst="ellipse">
              <a:avLst/>
            </a:prstGeom>
            <a:solidFill>
              <a:srgbClr val="3366FF"/>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da-DK"/>
            </a:p>
          </p:txBody>
        </p:sp>
        <p:sp>
          <p:nvSpPr>
            <p:cNvPr id="28" name="Line 39"/>
            <p:cNvSpPr>
              <a:spLocks noChangeShapeType="1"/>
            </p:cNvSpPr>
            <p:nvPr/>
          </p:nvSpPr>
          <p:spPr bwMode="auto">
            <a:xfrm>
              <a:off x="6238266" y="2660883"/>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29" name="Line 40"/>
            <p:cNvSpPr>
              <a:spLocks noChangeShapeType="1"/>
            </p:cNvSpPr>
            <p:nvPr/>
          </p:nvSpPr>
          <p:spPr bwMode="auto">
            <a:xfrm>
              <a:off x="6238266" y="1413682"/>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30" name="Line 41"/>
            <p:cNvSpPr>
              <a:spLocks noChangeShapeType="1"/>
            </p:cNvSpPr>
            <p:nvPr/>
          </p:nvSpPr>
          <p:spPr bwMode="auto">
            <a:xfrm>
              <a:off x="6238266" y="2207808"/>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31" name="Line 42"/>
            <p:cNvSpPr>
              <a:spLocks noChangeShapeType="1"/>
            </p:cNvSpPr>
            <p:nvPr/>
          </p:nvSpPr>
          <p:spPr bwMode="auto">
            <a:xfrm>
              <a:off x="6238266" y="1188390"/>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32" name="Line 43"/>
            <p:cNvSpPr>
              <a:spLocks noChangeShapeType="1"/>
            </p:cNvSpPr>
            <p:nvPr/>
          </p:nvSpPr>
          <p:spPr bwMode="auto">
            <a:xfrm>
              <a:off x="6238266" y="2377089"/>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sp>
          <p:nvSpPr>
            <p:cNvPr id="33" name="Line 44"/>
            <p:cNvSpPr>
              <a:spLocks noChangeShapeType="1"/>
            </p:cNvSpPr>
            <p:nvPr/>
          </p:nvSpPr>
          <p:spPr bwMode="auto">
            <a:xfrm>
              <a:off x="6238266" y="1357670"/>
              <a:ext cx="338561" cy="124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da-DK"/>
            </a:p>
          </p:txBody>
        </p:sp>
      </p:gr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576" y="4221088"/>
            <a:ext cx="2667000" cy="2016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46"/>
          <p:cNvSpPr>
            <a:spLocks noChangeArrowheads="1"/>
          </p:cNvSpPr>
          <p:nvPr/>
        </p:nvSpPr>
        <p:spPr bwMode="auto">
          <a:xfrm>
            <a:off x="6918445" y="6202931"/>
            <a:ext cx="395402" cy="262957"/>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1193" tIns="50598" rIns="101193" bIns="50598" anchor="ctr"/>
          <a:lstStyle/>
          <a:p>
            <a:endParaRPr lang="en-US"/>
          </a:p>
        </p:txBody>
      </p:sp>
      <p:grpSp>
        <p:nvGrpSpPr>
          <p:cNvPr id="21" name="Group 20"/>
          <p:cNvGrpSpPr/>
          <p:nvPr/>
        </p:nvGrpSpPr>
        <p:grpSpPr>
          <a:xfrm>
            <a:off x="6546899" y="3990908"/>
            <a:ext cx="2344689" cy="2388939"/>
            <a:chOff x="6546899" y="3990908"/>
            <a:chExt cx="2344689" cy="2388939"/>
          </a:xfrm>
        </p:grpSpPr>
        <p:sp>
          <p:nvSpPr>
            <p:cNvPr id="57" name="Line 48"/>
            <p:cNvSpPr>
              <a:spLocks noChangeShapeType="1"/>
            </p:cNvSpPr>
            <p:nvPr/>
          </p:nvSpPr>
          <p:spPr bwMode="auto">
            <a:xfrm>
              <a:off x="7597106" y="5009958"/>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8" name="Line 49"/>
            <p:cNvSpPr>
              <a:spLocks noChangeShapeType="1"/>
            </p:cNvSpPr>
            <p:nvPr/>
          </p:nvSpPr>
          <p:spPr bwMode="auto">
            <a:xfrm>
              <a:off x="8254498" y="4308096"/>
              <a:ext cx="482410"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9" name="Line 50"/>
            <p:cNvSpPr>
              <a:spLocks noChangeShapeType="1"/>
            </p:cNvSpPr>
            <p:nvPr/>
          </p:nvSpPr>
          <p:spPr bwMode="auto">
            <a:xfrm>
              <a:off x="7728584" y="4834976"/>
              <a:ext cx="0" cy="746333"/>
            </a:xfrm>
            <a:prstGeom prst="line">
              <a:avLst/>
            </a:prstGeom>
            <a:noFill/>
            <a:ln w="25400">
              <a:solidFill>
                <a:schemeClr val="hlink"/>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2" name="Line 53"/>
            <p:cNvSpPr>
              <a:spLocks noChangeShapeType="1"/>
            </p:cNvSpPr>
            <p:nvPr/>
          </p:nvSpPr>
          <p:spPr bwMode="auto">
            <a:xfrm>
              <a:off x="7597106" y="5492368"/>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3" name="Line 54"/>
            <p:cNvSpPr>
              <a:spLocks noChangeShapeType="1"/>
            </p:cNvSpPr>
            <p:nvPr/>
          </p:nvSpPr>
          <p:spPr bwMode="auto">
            <a:xfrm flipH="1" flipV="1">
              <a:off x="7860062" y="4484045"/>
              <a:ext cx="967" cy="52591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4" name="Line 55"/>
            <p:cNvSpPr>
              <a:spLocks noChangeShapeType="1"/>
            </p:cNvSpPr>
            <p:nvPr/>
          </p:nvSpPr>
          <p:spPr bwMode="auto">
            <a:xfrm flipH="1">
              <a:off x="7860062" y="5492368"/>
              <a:ext cx="967" cy="48241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5" name="Line 56"/>
            <p:cNvSpPr>
              <a:spLocks noChangeShapeType="1"/>
            </p:cNvSpPr>
            <p:nvPr/>
          </p:nvSpPr>
          <p:spPr bwMode="auto">
            <a:xfrm>
              <a:off x="7861029" y="4484045"/>
              <a:ext cx="393469"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6" name="Line 57"/>
            <p:cNvSpPr>
              <a:spLocks noChangeShapeType="1"/>
            </p:cNvSpPr>
            <p:nvPr/>
          </p:nvSpPr>
          <p:spPr bwMode="auto">
            <a:xfrm>
              <a:off x="7861029" y="5973811"/>
              <a:ext cx="393469"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7" name="Line 58"/>
            <p:cNvSpPr>
              <a:spLocks noChangeShapeType="1"/>
            </p:cNvSpPr>
            <p:nvPr/>
          </p:nvSpPr>
          <p:spPr bwMode="auto">
            <a:xfrm flipH="1" flipV="1">
              <a:off x="8254498" y="4308096"/>
              <a:ext cx="0" cy="17594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8" name="Line 59"/>
            <p:cNvSpPr>
              <a:spLocks noChangeShapeType="1"/>
            </p:cNvSpPr>
            <p:nvPr/>
          </p:nvSpPr>
          <p:spPr bwMode="auto">
            <a:xfrm flipH="1" flipV="1">
              <a:off x="8254498" y="5974778"/>
              <a:ext cx="967" cy="17498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9" name="Line 60"/>
            <p:cNvSpPr>
              <a:spLocks noChangeShapeType="1"/>
            </p:cNvSpPr>
            <p:nvPr/>
          </p:nvSpPr>
          <p:spPr bwMode="auto">
            <a:xfrm flipH="1" flipV="1">
              <a:off x="7597106" y="5492368"/>
              <a:ext cx="967" cy="65739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0" name="Line 61"/>
            <p:cNvSpPr>
              <a:spLocks noChangeShapeType="1"/>
            </p:cNvSpPr>
            <p:nvPr/>
          </p:nvSpPr>
          <p:spPr bwMode="auto">
            <a:xfrm flipH="1" flipV="1">
              <a:off x="7597106" y="4308096"/>
              <a:ext cx="967" cy="701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1" name="Line 62"/>
            <p:cNvSpPr>
              <a:spLocks noChangeShapeType="1"/>
            </p:cNvSpPr>
            <p:nvPr/>
          </p:nvSpPr>
          <p:spPr bwMode="auto">
            <a:xfrm>
              <a:off x="8254498" y="6149760"/>
              <a:ext cx="482410"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2" name="Line 63"/>
            <p:cNvSpPr>
              <a:spLocks noChangeShapeType="1"/>
            </p:cNvSpPr>
            <p:nvPr/>
          </p:nvSpPr>
          <p:spPr bwMode="auto">
            <a:xfrm>
              <a:off x="7114696" y="6149760"/>
              <a:ext cx="482410"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3" name="Line 64"/>
            <p:cNvSpPr>
              <a:spLocks noChangeShapeType="1"/>
            </p:cNvSpPr>
            <p:nvPr/>
          </p:nvSpPr>
          <p:spPr bwMode="auto">
            <a:xfrm>
              <a:off x="7114696" y="4308096"/>
              <a:ext cx="482410"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4" name="Line 65"/>
            <p:cNvSpPr>
              <a:spLocks noChangeShapeType="1"/>
            </p:cNvSpPr>
            <p:nvPr/>
          </p:nvSpPr>
          <p:spPr bwMode="auto">
            <a:xfrm>
              <a:off x="7597106" y="4834976"/>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5" name="Line 66"/>
            <p:cNvSpPr>
              <a:spLocks noChangeShapeType="1"/>
            </p:cNvSpPr>
            <p:nvPr/>
          </p:nvSpPr>
          <p:spPr bwMode="auto">
            <a:xfrm>
              <a:off x="7597106" y="5623846"/>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78" name="Text Box 69"/>
            <p:cNvSpPr txBox="1">
              <a:spLocks noChangeArrowheads="1"/>
            </p:cNvSpPr>
            <p:nvPr/>
          </p:nvSpPr>
          <p:spPr bwMode="auto">
            <a:xfrm>
              <a:off x="7114696" y="6150727"/>
              <a:ext cx="570384" cy="22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defTabSz="865188" eaLnBrk="0" hangingPunct="0">
                <a:spcBef>
                  <a:spcPct val="0"/>
                </a:spcBef>
                <a:defRPr sz="2400">
                  <a:solidFill>
                    <a:schemeClr val="tx1"/>
                  </a:solidFill>
                  <a:latin typeface="Verdana" pitchFamily="34" charset="0"/>
                  <a:ea typeface="MS PGothic" pitchFamily="34" charset="-128"/>
                </a:defRPr>
              </a:lvl1pPr>
              <a:lvl2pPr defTabSz="865188" eaLnBrk="0" hangingPunct="0">
                <a:spcBef>
                  <a:spcPct val="0"/>
                </a:spcBef>
                <a:defRPr sz="2400">
                  <a:solidFill>
                    <a:schemeClr val="tx1"/>
                  </a:solidFill>
                  <a:latin typeface="Verdana" pitchFamily="34" charset="0"/>
                  <a:ea typeface="MS PGothic" pitchFamily="34" charset="-128"/>
                </a:defRPr>
              </a:lvl2pPr>
              <a:lvl3pPr defTabSz="865188" eaLnBrk="0" hangingPunct="0">
                <a:spcBef>
                  <a:spcPct val="0"/>
                </a:spcBef>
                <a:defRPr sz="2400">
                  <a:solidFill>
                    <a:schemeClr val="tx1"/>
                  </a:solidFill>
                  <a:latin typeface="Verdana" pitchFamily="34" charset="0"/>
                  <a:ea typeface="MS PGothic" pitchFamily="34" charset="-128"/>
                </a:defRPr>
              </a:lvl3pPr>
              <a:lvl4pPr defTabSz="865188" eaLnBrk="0" hangingPunct="0">
                <a:spcBef>
                  <a:spcPct val="0"/>
                </a:spcBef>
                <a:defRPr sz="2400">
                  <a:solidFill>
                    <a:schemeClr val="tx1"/>
                  </a:solidFill>
                  <a:latin typeface="Verdana" pitchFamily="34" charset="0"/>
                  <a:ea typeface="MS PGothic" pitchFamily="34" charset="-128"/>
                </a:defRPr>
              </a:lvl4pPr>
              <a:lvl5pPr defTabSz="865188" eaLnBrk="0" hangingPunct="0">
                <a:spcBef>
                  <a:spcPct val="0"/>
                </a:spcBef>
                <a:defRPr sz="2400">
                  <a:solidFill>
                    <a:schemeClr val="tx1"/>
                  </a:solidFill>
                  <a:latin typeface="Verdana" pitchFamily="34" charset="0"/>
                  <a:ea typeface="MS PGothic" pitchFamily="34" charset="-128"/>
                </a:defRPr>
              </a:lvl5pPr>
              <a:lvl6pPr defTabSz="865188" eaLnBrk="0" fontAlgn="base" hangingPunct="0">
                <a:spcBef>
                  <a:spcPct val="0"/>
                </a:spcBef>
                <a:spcAft>
                  <a:spcPct val="0"/>
                </a:spcAft>
                <a:defRPr sz="2400">
                  <a:solidFill>
                    <a:schemeClr val="tx1"/>
                  </a:solidFill>
                  <a:latin typeface="Verdana" pitchFamily="34" charset="0"/>
                  <a:ea typeface="MS PGothic" pitchFamily="34" charset="-128"/>
                </a:defRPr>
              </a:lvl6pPr>
              <a:lvl7pPr defTabSz="865188" eaLnBrk="0" fontAlgn="base" hangingPunct="0">
                <a:spcBef>
                  <a:spcPct val="0"/>
                </a:spcBef>
                <a:spcAft>
                  <a:spcPct val="0"/>
                </a:spcAft>
                <a:defRPr sz="2400">
                  <a:solidFill>
                    <a:schemeClr val="tx1"/>
                  </a:solidFill>
                  <a:latin typeface="Verdana" pitchFamily="34" charset="0"/>
                  <a:ea typeface="MS PGothic" pitchFamily="34" charset="-128"/>
                </a:defRPr>
              </a:lvl7pPr>
              <a:lvl8pPr defTabSz="865188" eaLnBrk="0" fontAlgn="base" hangingPunct="0">
                <a:spcBef>
                  <a:spcPct val="0"/>
                </a:spcBef>
                <a:spcAft>
                  <a:spcPct val="0"/>
                </a:spcAft>
                <a:defRPr sz="2400">
                  <a:solidFill>
                    <a:schemeClr val="tx1"/>
                  </a:solidFill>
                  <a:latin typeface="Verdana" pitchFamily="34" charset="0"/>
                  <a:ea typeface="MS PGothic" pitchFamily="34" charset="-128"/>
                </a:defRPr>
              </a:lvl8pPr>
              <a:lvl9pPr defTabSz="865188"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pPr>
              <a:endParaRPr lang="en-GB" sz="1800"/>
            </a:p>
          </p:txBody>
        </p:sp>
        <p:sp>
          <p:nvSpPr>
            <p:cNvPr id="79" name="Text Box 70"/>
            <p:cNvSpPr txBox="1">
              <a:spLocks noChangeArrowheads="1"/>
            </p:cNvSpPr>
            <p:nvPr/>
          </p:nvSpPr>
          <p:spPr bwMode="auto">
            <a:xfrm>
              <a:off x="8254498" y="6150727"/>
              <a:ext cx="570384" cy="22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defTabSz="865188" eaLnBrk="0" hangingPunct="0">
                <a:spcBef>
                  <a:spcPct val="0"/>
                </a:spcBef>
                <a:defRPr sz="2400">
                  <a:solidFill>
                    <a:schemeClr val="tx1"/>
                  </a:solidFill>
                  <a:latin typeface="Verdana" pitchFamily="34" charset="0"/>
                  <a:ea typeface="MS PGothic" pitchFamily="34" charset="-128"/>
                </a:defRPr>
              </a:lvl1pPr>
              <a:lvl2pPr defTabSz="865188" eaLnBrk="0" hangingPunct="0">
                <a:spcBef>
                  <a:spcPct val="0"/>
                </a:spcBef>
                <a:defRPr sz="2400">
                  <a:solidFill>
                    <a:schemeClr val="tx1"/>
                  </a:solidFill>
                  <a:latin typeface="Verdana" pitchFamily="34" charset="0"/>
                  <a:ea typeface="MS PGothic" pitchFamily="34" charset="-128"/>
                </a:defRPr>
              </a:lvl2pPr>
              <a:lvl3pPr defTabSz="865188" eaLnBrk="0" hangingPunct="0">
                <a:spcBef>
                  <a:spcPct val="0"/>
                </a:spcBef>
                <a:defRPr sz="2400">
                  <a:solidFill>
                    <a:schemeClr val="tx1"/>
                  </a:solidFill>
                  <a:latin typeface="Verdana" pitchFamily="34" charset="0"/>
                  <a:ea typeface="MS PGothic" pitchFamily="34" charset="-128"/>
                </a:defRPr>
              </a:lvl3pPr>
              <a:lvl4pPr defTabSz="865188" eaLnBrk="0" hangingPunct="0">
                <a:spcBef>
                  <a:spcPct val="0"/>
                </a:spcBef>
                <a:defRPr sz="2400">
                  <a:solidFill>
                    <a:schemeClr val="tx1"/>
                  </a:solidFill>
                  <a:latin typeface="Verdana" pitchFamily="34" charset="0"/>
                  <a:ea typeface="MS PGothic" pitchFamily="34" charset="-128"/>
                </a:defRPr>
              </a:lvl4pPr>
              <a:lvl5pPr defTabSz="865188" eaLnBrk="0" hangingPunct="0">
                <a:spcBef>
                  <a:spcPct val="0"/>
                </a:spcBef>
                <a:defRPr sz="2400">
                  <a:solidFill>
                    <a:schemeClr val="tx1"/>
                  </a:solidFill>
                  <a:latin typeface="Verdana" pitchFamily="34" charset="0"/>
                  <a:ea typeface="MS PGothic" pitchFamily="34" charset="-128"/>
                </a:defRPr>
              </a:lvl5pPr>
              <a:lvl6pPr defTabSz="865188" eaLnBrk="0" fontAlgn="base" hangingPunct="0">
                <a:spcBef>
                  <a:spcPct val="0"/>
                </a:spcBef>
                <a:spcAft>
                  <a:spcPct val="0"/>
                </a:spcAft>
                <a:defRPr sz="2400">
                  <a:solidFill>
                    <a:schemeClr val="tx1"/>
                  </a:solidFill>
                  <a:latin typeface="Verdana" pitchFamily="34" charset="0"/>
                  <a:ea typeface="MS PGothic" pitchFamily="34" charset="-128"/>
                </a:defRPr>
              </a:lvl6pPr>
              <a:lvl7pPr defTabSz="865188" eaLnBrk="0" fontAlgn="base" hangingPunct="0">
                <a:spcBef>
                  <a:spcPct val="0"/>
                </a:spcBef>
                <a:spcAft>
                  <a:spcPct val="0"/>
                </a:spcAft>
                <a:defRPr sz="2400">
                  <a:solidFill>
                    <a:schemeClr val="tx1"/>
                  </a:solidFill>
                  <a:latin typeface="Verdana" pitchFamily="34" charset="0"/>
                  <a:ea typeface="MS PGothic" pitchFamily="34" charset="-128"/>
                </a:defRPr>
              </a:lvl7pPr>
              <a:lvl8pPr defTabSz="865188" eaLnBrk="0" fontAlgn="base" hangingPunct="0">
                <a:spcBef>
                  <a:spcPct val="0"/>
                </a:spcBef>
                <a:spcAft>
                  <a:spcPct val="0"/>
                </a:spcAft>
                <a:defRPr sz="2400">
                  <a:solidFill>
                    <a:schemeClr val="tx1"/>
                  </a:solidFill>
                  <a:latin typeface="Verdana" pitchFamily="34" charset="0"/>
                  <a:ea typeface="MS PGothic" pitchFamily="34" charset="-128"/>
                </a:defRPr>
              </a:lvl8pPr>
              <a:lvl9pPr defTabSz="865188"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pPr>
              <a:endParaRPr lang="en-GB" sz="1800"/>
            </a:p>
          </p:txBody>
        </p:sp>
        <p:sp>
          <p:nvSpPr>
            <p:cNvPr id="80" name="Line 71"/>
            <p:cNvSpPr>
              <a:spLocks noChangeShapeType="1"/>
            </p:cNvSpPr>
            <p:nvPr/>
          </p:nvSpPr>
          <p:spPr bwMode="auto">
            <a:xfrm>
              <a:off x="6939713" y="4221088"/>
              <a:ext cx="0" cy="2061117"/>
            </a:xfrm>
            <a:prstGeom prst="line">
              <a:avLst/>
            </a:prstGeom>
            <a:noFill/>
            <a:ln w="25400">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81" name="Text Box 72"/>
            <p:cNvSpPr txBox="1">
              <a:spLocks noChangeArrowheads="1"/>
            </p:cNvSpPr>
            <p:nvPr/>
          </p:nvSpPr>
          <p:spPr bwMode="auto">
            <a:xfrm rot="16200000">
              <a:off x="5729116" y="4808691"/>
              <a:ext cx="2014750" cy="379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193" tIns="50598" rIns="101193" bIns="50598">
              <a:spAutoFit/>
            </a:bodyPr>
            <a:lstStyle>
              <a:lvl1pPr marL="323850" indent="-323850" defTabSz="865188" eaLnBrk="0" hangingPunct="0">
                <a:spcBef>
                  <a:spcPct val="0"/>
                </a:spcBef>
                <a:defRPr sz="2400">
                  <a:solidFill>
                    <a:schemeClr val="tx1"/>
                  </a:solidFill>
                  <a:latin typeface="Verdana" pitchFamily="34" charset="0"/>
                  <a:ea typeface="MS PGothic" pitchFamily="34" charset="-128"/>
                </a:defRPr>
              </a:lvl1pPr>
              <a:lvl2pPr defTabSz="865188" eaLnBrk="0" hangingPunct="0">
                <a:spcBef>
                  <a:spcPct val="0"/>
                </a:spcBef>
                <a:defRPr sz="2400">
                  <a:solidFill>
                    <a:schemeClr val="tx1"/>
                  </a:solidFill>
                  <a:latin typeface="Verdana" pitchFamily="34" charset="0"/>
                  <a:ea typeface="MS PGothic" pitchFamily="34" charset="-128"/>
                </a:defRPr>
              </a:lvl2pPr>
              <a:lvl3pPr defTabSz="865188" eaLnBrk="0" hangingPunct="0">
                <a:spcBef>
                  <a:spcPct val="0"/>
                </a:spcBef>
                <a:defRPr sz="2400">
                  <a:solidFill>
                    <a:schemeClr val="tx1"/>
                  </a:solidFill>
                  <a:latin typeface="Verdana" pitchFamily="34" charset="0"/>
                  <a:ea typeface="MS PGothic" pitchFamily="34" charset="-128"/>
                </a:defRPr>
              </a:lvl3pPr>
              <a:lvl4pPr defTabSz="865188" eaLnBrk="0" hangingPunct="0">
                <a:spcBef>
                  <a:spcPct val="0"/>
                </a:spcBef>
                <a:defRPr sz="2400">
                  <a:solidFill>
                    <a:schemeClr val="tx1"/>
                  </a:solidFill>
                  <a:latin typeface="Verdana" pitchFamily="34" charset="0"/>
                  <a:ea typeface="MS PGothic" pitchFamily="34" charset="-128"/>
                </a:defRPr>
              </a:lvl4pPr>
              <a:lvl5pPr defTabSz="865188" eaLnBrk="0" hangingPunct="0">
                <a:spcBef>
                  <a:spcPct val="0"/>
                </a:spcBef>
                <a:defRPr sz="2400">
                  <a:solidFill>
                    <a:schemeClr val="tx1"/>
                  </a:solidFill>
                  <a:latin typeface="Verdana" pitchFamily="34" charset="0"/>
                  <a:ea typeface="MS PGothic" pitchFamily="34" charset="-128"/>
                </a:defRPr>
              </a:lvl5pPr>
              <a:lvl6pPr defTabSz="865188" eaLnBrk="0" fontAlgn="base" hangingPunct="0">
                <a:spcBef>
                  <a:spcPct val="0"/>
                </a:spcBef>
                <a:spcAft>
                  <a:spcPct val="0"/>
                </a:spcAft>
                <a:defRPr sz="2400">
                  <a:solidFill>
                    <a:schemeClr val="tx1"/>
                  </a:solidFill>
                  <a:latin typeface="Verdana" pitchFamily="34" charset="0"/>
                  <a:ea typeface="MS PGothic" pitchFamily="34" charset="-128"/>
                </a:defRPr>
              </a:lvl6pPr>
              <a:lvl7pPr defTabSz="865188" eaLnBrk="0" fontAlgn="base" hangingPunct="0">
                <a:spcBef>
                  <a:spcPct val="0"/>
                </a:spcBef>
                <a:spcAft>
                  <a:spcPct val="0"/>
                </a:spcAft>
                <a:defRPr sz="2400">
                  <a:solidFill>
                    <a:schemeClr val="tx1"/>
                  </a:solidFill>
                  <a:latin typeface="Verdana" pitchFamily="34" charset="0"/>
                  <a:ea typeface="MS PGothic" pitchFamily="34" charset="-128"/>
                </a:defRPr>
              </a:lvl7pPr>
              <a:lvl8pPr defTabSz="865188" eaLnBrk="0" fontAlgn="base" hangingPunct="0">
                <a:spcBef>
                  <a:spcPct val="0"/>
                </a:spcBef>
                <a:spcAft>
                  <a:spcPct val="0"/>
                </a:spcAft>
                <a:defRPr sz="2400">
                  <a:solidFill>
                    <a:schemeClr val="tx1"/>
                  </a:solidFill>
                  <a:latin typeface="Verdana" pitchFamily="34" charset="0"/>
                  <a:ea typeface="MS PGothic" pitchFamily="34" charset="-128"/>
                </a:defRPr>
              </a:lvl8pPr>
              <a:lvl9pPr defTabSz="865188"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pPr>
              <a:r>
                <a:rPr lang="da-DK" sz="1800" dirty="0"/>
                <a:t>  Energy</a:t>
              </a:r>
              <a:endParaRPr lang="en-GB" sz="1800" dirty="0"/>
            </a:p>
          </p:txBody>
        </p:sp>
        <p:sp>
          <p:nvSpPr>
            <p:cNvPr id="82" name="Text Box 73"/>
            <p:cNvSpPr txBox="1">
              <a:spLocks noChangeArrowheads="1"/>
            </p:cNvSpPr>
            <p:nvPr/>
          </p:nvSpPr>
          <p:spPr bwMode="auto">
            <a:xfrm>
              <a:off x="7825259" y="4713165"/>
              <a:ext cx="1066329" cy="22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defTabSz="865188" eaLnBrk="0" hangingPunct="0">
                <a:spcBef>
                  <a:spcPct val="0"/>
                </a:spcBef>
                <a:defRPr sz="2400">
                  <a:solidFill>
                    <a:schemeClr val="tx1"/>
                  </a:solidFill>
                  <a:latin typeface="Verdana" pitchFamily="34" charset="0"/>
                  <a:ea typeface="MS PGothic" pitchFamily="34" charset="-128"/>
                </a:defRPr>
              </a:lvl1pPr>
              <a:lvl2pPr defTabSz="865188" eaLnBrk="0" hangingPunct="0">
                <a:spcBef>
                  <a:spcPct val="0"/>
                </a:spcBef>
                <a:defRPr sz="2400">
                  <a:solidFill>
                    <a:schemeClr val="tx1"/>
                  </a:solidFill>
                  <a:latin typeface="Verdana" pitchFamily="34" charset="0"/>
                  <a:ea typeface="MS PGothic" pitchFamily="34" charset="-128"/>
                </a:defRPr>
              </a:lvl2pPr>
              <a:lvl3pPr defTabSz="865188" eaLnBrk="0" hangingPunct="0">
                <a:spcBef>
                  <a:spcPct val="0"/>
                </a:spcBef>
                <a:defRPr sz="2400">
                  <a:solidFill>
                    <a:schemeClr val="tx1"/>
                  </a:solidFill>
                  <a:latin typeface="Verdana" pitchFamily="34" charset="0"/>
                  <a:ea typeface="MS PGothic" pitchFamily="34" charset="-128"/>
                </a:defRPr>
              </a:lvl3pPr>
              <a:lvl4pPr defTabSz="865188" eaLnBrk="0" hangingPunct="0">
                <a:spcBef>
                  <a:spcPct val="0"/>
                </a:spcBef>
                <a:defRPr sz="2400">
                  <a:solidFill>
                    <a:schemeClr val="tx1"/>
                  </a:solidFill>
                  <a:latin typeface="Verdana" pitchFamily="34" charset="0"/>
                  <a:ea typeface="MS PGothic" pitchFamily="34" charset="-128"/>
                </a:defRPr>
              </a:lvl4pPr>
              <a:lvl5pPr defTabSz="865188" eaLnBrk="0" hangingPunct="0">
                <a:spcBef>
                  <a:spcPct val="0"/>
                </a:spcBef>
                <a:defRPr sz="2400">
                  <a:solidFill>
                    <a:schemeClr val="tx1"/>
                  </a:solidFill>
                  <a:latin typeface="Verdana" pitchFamily="34" charset="0"/>
                  <a:ea typeface="MS PGothic" pitchFamily="34" charset="-128"/>
                </a:defRPr>
              </a:lvl5pPr>
              <a:lvl6pPr defTabSz="865188" eaLnBrk="0" fontAlgn="base" hangingPunct="0">
                <a:spcBef>
                  <a:spcPct val="0"/>
                </a:spcBef>
                <a:spcAft>
                  <a:spcPct val="0"/>
                </a:spcAft>
                <a:defRPr sz="2400">
                  <a:solidFill>
                    <a:schemeClr val="tx1"/>
                  </a:solidFill>
                  <a:latin typeface="Verdana" pitchFamily="34" charset="0"/>
                  <a:ea typeface="MS PGothic" pitchFamily="34" charset="-128"/>
                </a:defRPr>
              </a:lvl6pPr>
              <a:lvl7pPr defTabSz="865188" eaLnBrk="0" fontAlgn="base" hangingPunct="0">
                <a:spcBef>
                  <a:spcPct val="0"/>
                </a:spcBef>
                <a:spcAft>
                  <a:spcPct val="0"/>
                </a:spcAft>
                <a:defRPr sz="2400">
                  <a:solidFill>
                    <a:schemeClr val="tx1"/>
                  </a:solidFill>
                  <a:latin typeface="Verdana" pitchFamily="34" charset="0"/>
                  <a:ea typeface="MS PGothic" pitchFamily="34" charset="-128"/>
                </a:defRPr>
              </a:lvl7pPr>
              <a:lvl8pPr defTabSz="865188" eaLnBrk="0" fontAlgn="base" hangingPunct="0">
                <a:spcBef>
                  <a:spcPct val="0"/>
                </a:spcBef>
                <a:spcAft>
                  <a:spcPct val="0"/>
                </a:spcAft>
                <a:defRPr sz="2400">
                  <a:solidFill>
                    <a:schemeClr val="tx1"/>
                  </a:solidFill>
                  <a:latin typeface="Verdana" pitchFamily="34" charset="0"/>
                  <a:ea typeface="MS PGothic" pitchFamily="34" charset="-128"/>
                </a:defRPr>
              </a:lvl8pPr>
              <a:lvl9pPr defTabSz="865188" eaLnBrk="0" fontAlgn="base" hangingPunct="0">
                <a:spcBef>
                  <a:spcPct val="0"/>
                </a:spcBef>
                <a:spcAft>
                  <a:spcPct val="0"/>
                </a:spcAft>
                <a:defRPr sz="2400">
                  <a:solidFill>
                    <a:schemeClr val="tx1"/>
                  </a:solidFill>
                  <a:latin typeface="Verdana" pitchFamily="34" charset="0"/>
                  <a:ea typeface="MS PGothic" pitchFamily="34" charset="-128"/>
                </a:defRPr>
              </a:lvl9pPr>
            </a:lstStyle>
            <a:p>
              <a:pPr eaLnBrk="1" hangingPunct="1">
                <a:spcBef>
                  <a:spcPct val="50000"/>
                </a:spcBef>
              </a:pPr>
              <a:endParaRPr lang="en-GB" sz="1800"/>
            </a:p>
          </p:txBody>
        </p:sp>
        <p:grpSp>
          <p:nvGrpSpPr>
            <p:cNvPr id="85" name="Group 76"/>
            <p:cNvGrpSpPr>
              <a:grpSpLocks/>
            </p:cNvGrpSpPr>
            <p:nvPr/>
          </p:nvGrpSpPr>
          <p:grpSpPr bwMode="auto">
            <a:xfrm>
              <a:off x="7764354" y="5147920"/>
              <a:ext cx="875195" cy="344448"/>
              <a:chOff x="210" y="388"/>
              <a:chExt cx="5116" cy="2012"/>
            </a:xfrm>
          </p:grpSpPr>
          <p:sp>
            <p:nvSpPr>
              <p:cNvPr id="91" name="AutoShape 77"/>
              <p:cNvSpPr>
                <a:spLocks noChangeArrowheads="1"/>
              </p:cNvSpPr>
              <p:nvPr/>
            </p:nvSpPr>
            <p:spPr bwMode="auto">
              <a:xfrm>
                <a:off x="21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AutoShape 78"/>
              <p:cNvSpPr>
                <a:spLocks noChangeArrowheads="1"/>
              </p:cNvSpPr>
              <p:nvPr/>
            </p:nvSpPr>
            <p:spPr bwMode="auto">
              <a:xfrm rot="10800000">
                <a:off x="490" y="12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AutoShape 79"/>
              <p:cNvSpPr>
                <a:spLocks noChangeArrowheads="1"/>
              </p:cNvSpPr>
              <p:nvPr/>
            </p:nvSpPr>
            <p:spPr bwMode="auto">
              <a:xfrm>
                <a:off x="769" y="12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AutoShape 80"/>
              <p:cNvSpPr>
                <a:spLocks noChangeArrowheads="1"/>
              </p:cNvSpPr>
              <p:nvPr/>
            </p:nvSpPr>
            <p:spPr bwMode="auto">
              <a:xfrm rot="10800000">
                <a:off x="1049" y="11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AutoShape 81"/>
              <p:cNvSpPr>
                <a:spLocks noChangeArrowheads="1"/>
              </p:cNvSpPr>
              <p:nvPr/>
            </p:nvSpPr>
            <p:spPr bwMode="auto">
              <a:xfrm>
                <a:off x="1327" y="10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AutoShape 82"/>
              <p:cNvSpPr>
                <a:spLocks noChangeArrowheads="1"/>
              </p:cNvSpPr>
              <p:nvPr/>
            </p:nvSpPr>
            <p:spPr bwMode="auto">
              <a:xfrm rot="10800000">
                <a:off x="1607" y="8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AutoShape 83"/>
              <p:cNvSpPr>
                <a:spLocks noChangeArrowheads="1"/>
              </p:cNvSpPr>
              <p:nvPr/>
            </p:nvSpPr>
            <p:spPr bwMode="auto">
              <a:xfrm>
                <a:off x="1886" y="6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AutoShape 84"/>
              <p:cNvSpPr>
                <a:spLocks noChangeArrowheads="1"/>
              </p:cNvSpPr>
              <p:nvPr/>
            </p:nvSpPr>
            <p:spPr bwMode="auto">
              <a:xfrm rot="10800000">
                <a:off x="2166" y="4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AutoShape 85"/>
              <p:cNvSpPr>
                <a:spLocks noChangeArrowheads="1"/>
              </p:cNvSpPr>
              <p:nvPr/>
            </p:nvSpPr>
            <p:spPr bwMode="auto">
              <a:xfrm>
                <a:off x="2442" y="3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00" name="Group 86"/>
              <p:cNvGrpSpPr>
                <a:grpSpLocks/>
              </p:cNvGrpSpPr>
              <p:nvPr/>
            </p:nvGrpSpPr>
            <p:grpSpPr bwMode="auto">
              <a:xfrm rot="10800000">
                <a:off x="2721" y="388"/>
                <a:ext cx="2605" cy="2012"/>
                <a:chOff x="2116" y="1888"/>
                <a:chExt cx="2605" cy="2012"/>
              </a:xfrm>
            </p:grpSpPr>
            <p:sp>
              <p:nvSpPr>
                <p:cNvPr id="101" name="AutoShape 87"/>
                <p:cNvSpPr>
                  <a:spLocks noChangeArrowheads="1"/>
                </p:cNvSpPr>
                <p:nvPr/>
              </p:nvSpPr>
              <p:spPr bwMode="auto">
                <a:xfrm>
                  <a:off x="211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AutoShape 88"/>
                <p:cNvSpPr>
                  <a:spLocks noChangeArrowheads="1"/>
                </p:cNvSpPr>
                <p:nvPr/>
              </p:nvSpPr>
              <p:spPr bwMode="auto">
                <a:xfrm rot="10800000">
                  <a:off x="2396" y="2776"/>
                  <a:ext cx="373" cy="23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AutoShape 89"/>
                <p:cNvSpPr>
                  <a:spLocks noChangeArrowheads="1"/>
                </p:cNvSpPr>
                <p:nvPr/>
              </p:nvSpPr>
              <p:spPr bwMode="auto">
                <a:xfrm>
                  <a:off x="2675" y="2708"/>
                  <a:ext cx="373" cy="373"/>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AutoShape 90"/>
                <p:cNvSpPr>
                  <a:spLocks noChangeArrowheads="1"/>
                </p:cNvSpPr>
                <p:nvPr/>
              </p:nvSpPr>
              <p:spPr bwMode="auto">
                <a:xfrm rot="10800000">
                  <a:off x="2955" y="2604"/>
                  <a:ext cx="373" cy="58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AutoShape 91"/>
                <p:cNvSpPr>
                  <a:spLocks noChangeArrowheads="1"/>
                </p:cNvSpPr>
                <p:nvPr/>
              </p:nvSpPr>
              <p:spPr bwMode="auto">
                <a:xfrm>
                  <a:off x="3233" y="2536"/>
                  <a:ext cx="373" cy="716"/>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AutoShape 92"/>
                <p:cNvSpPr>
                  <a:spLocks noChangeArrowheads="1"/>
                </p:cNvSpPr>
                <p:nvPr/>
              </p:nvSpPr>
              <p:spPr bwMode="auto">
                <a:xfrm rot="10800000">
                  <a:off x="3513" y="2338"/>
                  <a:ext cx="373" cy="11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AutoShape 93"/>
                <p:cNvSpPr>
                  <a:spLocks noChangeArrowheads="1"/>
                </p:cNvSpPr>
                <p:nvPr/>
              </p:nvSpPr>
              <p:spPr bwMode="auto">
                <a:xfrm>
                  <a:off x="3792" y="2142"/>
                  <a:ext cx="373" cy="1504"/>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AutoShape 94"/>
                <p:cNvSpPr>
                  <a:spLocks noChangeArrowheads="1"/>
                </p:cNvSpPr>
                <p:nvPr/>
              </p:nvSpPr>
              <p:spPr bwMode="auto">
                <a:xfrm rot="10800000">
                  <a:off x="4072" y="1984"/>
                  <a:ext cx="373" cy="182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AutoShape 95"/>
                <p:cNvSpPr>
                  <a:spLocks noChangeArrowheads="1"/>
                </p:cNvSpPr>
                <p:nvPr/>
              </p:nvSpPr>
              <p:spPr bwMode="auto">
                <a:xfrm>
                  <a:off x="4348" y="1888"/>
                  <a:ext cx="373" cy="2012"/>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87" name="Oval 97"/>
            <p:cNvSpPr>
              <a:spLocks noChangeArrowheads="1"/>
            </p:cNvSpPr>
            <p:nvPr/>
          </p:nvSpPr>
          <p:spPr bwMode="auto">
            <a:xfrm>
              <a:off x="7689914" y="4796306"/>
              <a:ext cx="74440" cy="74440"/>
            </a:xfrm>
            <a:prstGeom prst="ellipse">
              <a:avLst/>
            </a:prstGeom>
            <a:solidFill>
              <a:srgbClr val="3366FF"/>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8" name="Oval 98"/>
            <p:cNvSpPr>
              <a:spLocks noChangeArrowheads="1"/>
            </p:cNvSpPr>
            <p:nvPr/>
          </p:nvSpPr>
          <p:spPr bwMode="auto">
            <a:xfrm>
              <a:off x="7690881" y="5581309"/>
              <a:ext cx="73473" cy="73473"/>
            </a:xfrm>
            <a:prstGeom prst="ellipse">
              <a:avLst/>
            </a:prstGeom>
            <a:solidFill>
              <a:schemeClr val="bg1"/>
            </a:solidFill>
            <a:ln w="254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89" name="Line 99"/>
            <p:cNvSpPr>
              <a:spLocks noChangeShapeType="1"/>
            </p:cNvSpPr>
            <p:nvPr/>
          </p:nvSpPr>
          <p:spPr bwMode="auto">
            <a:xfrm>
              <a:off x="7597106" y="4659994"/>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90" name="Line 100"/>
            <p:cNvSpPr>
              <a:spLocks noChangeShapeType="1"/>
            </p:cNvSpPr>
            <p:nvPr/>
          </p:nvSpPr>
          <p:spPr bwMode="auto">
            <a:xfrm>
              <a:off x="7604840" y="5808496"/>
              <a:ext cx="262957" cy="96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grpSp>
      <p:cxnSp>
        <p:nvCxnSpPr>
          <p:cNvPr id="6" name="Straight Connector 5"/>
          <p:cNvCxnSpPr/>
          <p:nvPr/>
        </p:nvCxnSpPr>
        <p:spPr>
          <a:xfrm>
            <a:off x="2089076" y="5010925"/>
            <a:ext cx="2554932" cy="119200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2089076" y="4713165"/>
            <a:ext cx="1690836" cy="8314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46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idx="1"/>
          </p:nvPr>
        </p:nvSpPr>
        <p:spPr>
          <a:xfrm>
            <a:off x="509115" y="1240603"/>
            <a:ext cx="7807301" cy="2188397"/>
          </a:xfrm>
        </p:spPr>
        <p:txBody>
          <a:bodyPr>
            <a:normAutofit/>
          </a:bodyPr>
          <a:lstStyle/>
          <a:p>
            <a:pPr marL="109728" indent="0" algn="just" eaLnBrk="1" fontAlgn="auto" hangingPunct="1">
              <a:lnSpc>
                <a:spcPct val="200000"/>
              </a:lnSpc>
              <a:spcAft>
                <a:spcPts val="0"/>
              </a:spcAft>
              <a:buSzPct val="100000"/>
              <a:buNone/>
              <a:defRPr/>
            </a:pPr>
            <a:r>
              <a:rPr lang="en-US" sz="1800" dirty="0" smtClean="0">
                <a:latin typeface="Calibri" pitchFamily="34" charset="0"/>
                <a:cs typeface="Calibri" pitchFamily="34" charset="0"/>
              </a:rPr>
              <a:t>We will address two basic questions:</a:t>
            </a:r>
          </a:p>
          <a:p>
            <a:pPr marL="452628" indent="-342900" algn="just" eaLnBrk="1" fontAlgn="auto" hangingPunct="1">
              <a:lnSpc>
                <a:spcPct val="200000"/>
              </a:lnSpc>
              <a:spcAft>
                <a:spcPts val="0"/>
              </a:spcAft>
              <a:buSzPct val="100000"/>
              <a:buAutoNum type="arabicPeriod"/>
              <a:defRPr/>
            </a:pPr>
            <a:r>
              <a:rPr lang="en-US" sz="1800" dirty="0">
                <a:latin typeface="Calibri" pitchFamily="34" charset="0"/>
                <a:cs typeface="Calibri" pitchFamily="34" charset="0"/>
              </a:rPr>
              <a:t>How strongly are </a:t>
            </a:r>
            <a:r>
              <a:rPr lang="en-US" sz="1800" dirty="0" smtClean="0">
                <a:latin typeface="Calibri" pitchFamily="34" charset="0"/>
                <a:cs typeface="Calibri" pitchFamily="34" charset="0"/>
              </a:rPr>
              <a:t>QDs capable </a:t>
            </a:r>
            <a:r>
              <a:rPr lang="en-US" sz="1800" dirty="0">
                <a:latin typeface="Calibri" pitchFamily="34" charset="0"/>
                <a:cs typeface="Calibri" pitchFamily="34" charset="0"/>
              </a:rPr>
              <a:t>of coupling to the light field</a:t>
            </a:r>
            <a:r>
              <a:rPr lang="en-US" sz="1800" dirty="0" smtClean="0">
                <a:latin typeface="Calibri" pitchFamily="34" charset="0"/>
                <a:cs typeface="Calibri" pitchFamily="34" charset="0"/>
              </a:rPr>
              <a:t>?</a:t>
            </a:r>
          </a:p>
          <a:p>
            <a:pPr marL="452628" indent="-342900" algn="just" eaLnBrk="1" fontAlgn="auto" hangingPunct="1">
              <a:lnSpc>
                <a:spcPct val="200000"/>
              </a:lnSpc>
              <a:spcAft>
                <a:spcPts val="0"/>
              </a:spcAft>
              <a:buSzPct val="100000"/>
              <a:buAutoNum type="arabicPeriod"/>
              <a:defRPr/>
            </a:pPr>
            <a:r>
              <a:rPr lang="en-US" sz="1800" dirty="0" smtClean="0">
                <a:latin typeface="Calibri" pitchFamily="34" charset="0"/>
                <a:cs typeface="Calibri" pitchFamily="34" charset="0"/>
              </a:rPr>
              <a:t>To which extent do QDs behave as point-like sources?</a:t>
            </a:r>
          </a:p>
        </p:txBody>
      </p:sp>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3</a:t>
            </a:fld>
            <a:endParaRPr lang="ru-RU" smtClean="0"/>
          </a:p>
        </p:txBody>
      </p:sp>
      <p:sp>
        <p:nvSpPr>
          <p:cNvPr id="11267" name="Rectangle 2"/>
          <p:cNvSpPr>
            <a:spLocks noGrp="1" noChangeArrowheads="1"/>
          </p:cNvSpPr>
          <p:nvPr>
            <p:ph type="title"/>
          </p:nvPr>
        </p:nvSpPr>
        <p:spPr>
          <a:xfrm>
            <a:off x="1000100" y="357166"/>
            <a:ext cx="4213225" cy="612775"/>
          </a:xfrm>
        </p:spPr>
        <p:txBody>
          <a:bodyPr/>
          <a:lstStyle/>
          <a:p>
            <a:pPr eaLnBrk="1" fontAlgn="auto" hangingPunct="1">
              <a:spcAft>
                <a:spcPts val="0"/>
              </a:spcAft>
              <a:defRPr/>
            </a:pPr>
            <a:r>
              <a:rPr lang="en-US" sz="3400" dirty="0" smtClean="0"/>
              <a:t>Outline of the talk</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791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4</a:t>
            </a:fld>
            <a:endParaRPr lang="ru-RU" smtClean="0"/>
          </a:p>
        </p:txBody>
      </p:sp>
      <p:sp>
        <p:nvSpPr>
          <p:cNvPr id="11267" name="Rectangle 2"/>
          <p:cNvSpPr>
            <a:spLocks noGrp="1" noChangeArrowheads="1"/>
          </p:cNvSpPr>
          <p:nvPr>
            <p:ph type="title"/>
          </p:nvPr>
        </p:nvSpPr>
        <p:spPr>
          <a:xfrm>
            <a:off x="1000100" y="357166"/>
            <a:ext cx="6956276" cy="612775"/>
          </a:xfrm>
        </p:spPr>
        <p:txBody>
          <a:bodyPr>
            <a:normAutofit/>
          </a:bodyPr>
          <a:lstStyle/>
          <a:p>
            <a:pPr eaLnBrk="1" fontAlgn="auto" hangingPunct="1">
              <a:spcAft>
                <a:spcPts val="0"/>
              </a:spcAft>
              <a:defRPr/>
            </a:pPr>
            <a:r>
              <a:rPr lang="en-US" sz="3400" dirty="0" smtClean="0"/>
              <a:t>Small QDs</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973612" y="1412776"/>
            <a:ext cx="3342804" cy="1286246"/>
            <a:chOff x="509116" y="1412776"/>
            <a:chExt cx="3342804" cy="1286246"/>
          </a:xfrm>
        </p:grpSpPr>
        <p:sp>
          <p:nvSpPr>
            <p:cNvPr id="6" name="Rectangle 3"/>
            <p:cNvSpPr txBox="1">
              <a:spLocks noChangeArrowheads="1"/>
            </p:cNvSpPr>
            <p:nvPr/>
          </p:nvSpPr>
          <p:spPr>
            <a:xfrm>
              <a:off x="509116" y="1412776"/>
              <a:ext cx="3342804"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Coulomb confinement</a:t>
              </a:r>
            </a:p>
          </p:txBody>
        </p:sp>
        <p:pic>
          <p:nvPicPr>
            <p:cNvPr id="8" name="Picture 2" descr="C:\Users\Petru\Downloads\CodeCogsEqn(2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930" y="2060847"/>
              <a:ext cx="1781175" cy="6381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09116" y="1412776"/>
            <a:ext cx="3630836" cy="1286245"/>
            <a:chOff x="4757588" y="1412776"/>
            <a:chExt cx="3630836" cy="1286245"/>
          </a:xfrm>
        </p:grpSpPr>
        <p:sp>
          <p:nvSpPr>
            <p:cNvPr id="7" name="Rectangle 3"/>
            <p:cNvSpPr txBox="1">
              <a:spLocks noChangeArrowheads="1"/>
            </p:cNvSpPr>
            <p:nvPr/>
          </p:nvSpPr>
          <p:spPr>
            <a:xfrm>
              <a:off x="4757588" y="1412776"/>
              <a:ext cx="3630836"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Dimensional confinement</a:t>
              </a:r>
            </a:p>
          </p:txBody>
        </p:sp>
        <p:pic>
          <p:nvPicPr>
            <p:cNvPr id="9" name="Picture 3" descr="C:\Users\Petru\Downloads\CodeCogsEqn(2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106" y="2060846"/>
              <a:ext cx="1447800" cy="6381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5148064" y="1124744"/>
            <a:ext cx="3024336" cy="2016224"/>
            <a:chOff x="5148064" y="1268760"/>
            <a:chExt cx="3024336" cy="2016224"/>
          </a:xfrm>
        </p:grpSpPr>
        <p:cxnSp>
          <p:nvCxnSpPr>
            <p:cNvPr id="10" name="Straight Connector 9"/>
            <p:cNvCxnSpPr/>
            <p:nvPr/>
          </p:nvCxnSpPr>
          <p:spPr>
            <a:xfrm>
              <a:off x="5148064" y="1268760"/>
              <a:ext cx="3024336" cy="20162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5148064" y="1268760"/>
              <a:ext cx="3024336" cy="20162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6147" name="Picture 3" descr="C:\Users\Petru\Downloads\CodeCogsEqn (5).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1640" y="3451223"/>
            <a:ext cx="2667000" cy="3333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Petru\Downloads\CodeCogsEqn (6).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022722"/>
            <a:ext cx="2724150" cy="33337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Petru\Downloads\CodeCogsEqn (25).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31640" y="4553187"/>
            <a:ext cx="4543425" cy="76200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3779912" y="5517232"/>
            <a:ext cx="2670373" cy="720080"/>
            <a:chOff x="3779912" y="5517232"/>
            <a:chExt cx="2670373" cy="720080"/>
          </a:xfrm>
        </p:grpSpPr>
        <p:pic>
          <p:nvPicPr>
            <p:cNvPr id="13314" name="Picture 2" descr="C:\Users\Petru\Downloads\CodeCogsEqn (26).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2543" y="5712296"/>
              <a:ext cx="2076450" cy="381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779912" y="5517232"/>
              <a:ext cx="2670373" cy="720080"/>
            </a:xfrm>
            <a:prstGeom prst="rect">
              <a:avLst/>
            </a:prstGeom>
            <a:noFill/>
            <a:ln w="63500"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9585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5</a:t>
            </a:fld>
            <a:endParaRPr lang="ru-RU" smtClean="0"/>
          </a:p>
        </p:txBody>
      </p:sp>
      <p:sp>
        <p:nvSpPr>
          <p:cNvPr id="11267" name="Rectangle 2"/>
          <p:cNvSpPr>
            <a:spLocks noGrp="1" noChangeArrowheads="1"/>
          </p:cNvSpPr>
          <p:nvPr>
            <p:ph type="title"/>
          </p:nvPr>
        </p:nvSpPr>
        <p:spPr>
          <a:xfrm>
            <a:off x="1000100" y="357166"/>
            <a:ext cx="6956276" cy="612775"/>
          </a:xfrm>
        </p:spPr>
        <p:txBody>
          <a:bodyPr>
            <a:normAutofit/>
          </a:bodyPr>
          <a:lstStyle/>
          <a:p>
            <a:pPr eaLnBrk="1" fontAlgn="auto" hangingPunct="1">
              <a:spcAft>
                <a:spcPts val="0"/>
              </a:spcAft>
              <a:defRPr/>
            </a:pPr>
            <a:r>
              <a:rPr lang="en-US" sz="3400" dirty="0" smtClean="0"/>
              <a:t>Large QDs</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973612" y="1412776"/>
            <a:ext cx="3342804" cy="1286246"/>
            <a:chOff x="509116" y="1412776"/>
            <a:chExt cx="3342804" cy="1286246"/>
          </a:xfrm>
        </p:grpSpPr>
        <p:sp>
          <p:nvSpPr>
            <p:cNvPr id="6" name="Rectangle 3"/>
            <p:cNvSpPr txBox="1">
              <a:spLocks noChangeArrowheads="1"/>
            </p:cNvSpPr>
            <p:nvPr/>
          </p:nvSpPr>
          <p:spPr>
            <a:xfrm>
              <a:off x="509116" y="1412776"/>
              <a:ext cx="3342804"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Coulomb confinement</a:t>
              </a:r>
            </a:p>
          </p:txBody>
        </p:sp>
        <p:pic>
          <p:nvPicPr>
            <p:cNvPr id="8" name="Picture 2" descr="C:\Users\Petru\Downloads\CodeCogsEqn(2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9930" y="2060847"/>
              <a:ext cx="1781175" cy="6381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509116" y="1412776"/>
            <a:ext cx="3630836" cy="1286245"/>
            <a:chOff x="4757588" y="1412776"/>
            <a:chExt cx="3630836" cy="1286245"/>
          </a:xfrm>
        </p:grpSpPr>
        <p:sp>
          <p:nvSpPr>
            <p:cNvPr id="7" name="Rectangle 3"/>
            <p:cNvSpPr txBox="1">
              <a:spLocks noChangeArrowheads="1"/>
            </p:cNvSpPr>
            <p:nvPr/>
          </p:nvSpPr>
          <p:spPr>
            <a:xfrm>
              <a:off x="4757588" y="1412776"/>
              <a:ext cx="3630836"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Dimensional confinement</a:t>
              </a:r>
            </a:p>
          </p:txBody>
        </p:sp>
        <p:pic>
          <p:nvPicPr>
            <p:cNvPr id="9" name="Picture 3" descr="C:\Users\Petru\Downloads\CodeCogsEqn(25).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9106" y="2060846"/>
              <a:ext cx="1447800" cy="638175"/>
            </a:xfrm>
            <a:prstGeom prst="rect">
              <a:avLst/>
            </a:prstGeom>
            <a:noFill/>
            <a:extLst>
              <a:ext uri="{909E8E84-426E-40DD-AFC4-6F175D3DCCD1}">
                <a14:hiddenFill xmlns:a14="http://schemas.microsoft.com/office/drawing/2010/main">
                  <a:solidFill>
                    <a:srgbClr val="FFFFFF"/>
                  </a:solidFill>
                </a14:hiddenFill>
              </a:ext>
            </a:extLst>
          </p:spPr>
        </p:pic>
      </p:grpSp>
      <p:pic>
        <p:nvPicPr>
          <p:cNvPr id="7171" name="Picture 3" descr="C:\Users\Petru\Downloads\CodeCogsEqn (1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0679" y="4745707"/>
            <a:ext cx="7677150" cy="771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Petru\Downloads\CodeCogsEqn(27).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8601" y="3668506"/>
            <a:ext cx="4695825"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1505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32400DDA-5C1D-4FD2-AC8E-44D50BC50C20}" type="slidenum">
              <a:rPr lang="ru-RU" smtClean="0"/>
              <a:pPr eaLnBrk="1" hangingPunct="1">
                <a:defRPr/>
              </a:pPr>
              <a:t>6</a:t>
            </a:fld>
            <a:endParaRPr lang="ru-RU" smtClean="0"/>
          </a:p>
        </p:txBody>
      </p:sp>
      <p:sp>
        <p:nvSpPr>
          <p:cNvPr id="11267" name="Rectangle 2"/>
          <p:cNvSpPr>
            <a:spLocks noGrp="1" noChangeArrowheads="1"/>
          </p:cNvSpPr>
          <p:nvPr>
            <p:ph type="title"/>
          </p:nvPr>
        </p:nvSpPr>
        <p:spPr>
          <a:xfrm>
            <a:off x="1000100" y="357166"/>
            <a:ext cx="6956276" cy="612775"/>
          </a:xfrm>
        </p:spPr>
        <p:txBody>
          <a:bodyPr>
            <a:normAutofit/>
          </a:bodyPr>
          <a:lstStyle/>
          <a:p>
            <a:pPr eaLnBrk="1" fontAlgn="auto" hangingPunct="1">
              <a:spcAft>
                <a:spcPts val="0"/>
              </a:spcAft>
              <a:defRPr/>
            </a:pPr>
            <a:r>
              <a:rPr lang="en-US" sz="3400" dirty="0" smtClean="0"/>
              <a:t>Huge oscillator strength</a:t>
            </a:r>
            <a:endParaRPr lang="ru-RU" sz="3400" dirty="0" smtClean="0"/>
          </a:p>
        </p:txBody>
      </p:sp>
      <p:cxnSp>
        <p:nvCxnSpPr>
          <p:cNvPr id="5"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7" name="Rectangle 3"/>
          <p:cNvSpPr txBox="1">
            <a:spLocks noChangeArrowheads="1"/>
          </p:cNvSpPr>
          <p:nvPr/>
        </p:nvSpPr>
        <p:spPr>
          <a:xfrm>
            <a:off x="509116" y="1412776"/>
            <a:ext cx="7807300"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Spherical QD </a:t>
            </a:r>
            <a:r>
              <a:rPr lang="en-US" dirty="0" smtClean="0">
                <a:latin typeface="+mn-lt"/>
                <a:cs typeface="+mn-cs"/>
              </a:rPr>
              <a:t>within the </a:t>
            </a:r>
            <a:r>
              <a:rPr lang="en-US" dirty="0" smtClean="0">
                <a:latin typeface="+mn-lt"/>
                <a:cs typeface="+mn-cs"/>
              </a:rPr>
              <a:t>dipole approximation</a:t>
            </a:r>
            <a:endParaRPr lang="en-US" dirty="0" smtClean="0">
              <a:latin typeface="+mn-lt"/>
              <a:cs typeface="+mn-cs"/>
            </a:endParaRPr>
          </a:p>
        </p:txBody>
      </p:sp>
      <p:sp>
        <p:nvSpPr>
          <p:cNvPr id="22" name="Rectangle 3"/>
          <p:cNvSpPr txBox="1">
            <a:spLocks noChangeArrowheads="1"/>
          </p:cNvSpPr>
          <p:nvPr/>
        </p:nvSpPr>
        <p:spPr>
          <a:xfrm>
            <a:off x="509116" y="4727733"/>
            <a:ext cx="3630836"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Experimental evidence?</a:t>
            </a:r>
          </a:p>
        </p:txBody>
      </p:sp>
      <p:pic>
        <p:nvPicPr>
          <p:cNvPr id="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464" y="2132856"/>
            <a:ext cx="4903536" cy="3499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1187624" y="2492896"/>
            <a:ext cx="2520280" cy="1080119"/>
          </a:xfrm>
          <a:prstGeom prst="rect">
            <a:avLst/>
          </a:prstGeom>
          <a:noFill/>
          <a:ln w="63500" cmpd="sng"/>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C:\Users\Petru\Downloads\CodeCogsEqn (27).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9659" y="2636912"/>
            <a:ext cx="1809750" cy="80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55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7</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fontScale="90000"/>
          </a:bodyPr>
          <a:lstStyle/>
          <a:p>
            <a:pPr eaLnBrk="1" fontAlgn="auto" hangingPunct="1">
              <a:spcAft>
                <a:spcPts val="0"/>
              </a:spcAft>
              <a:defRPr/>
            </a:pPr>
            <a:r>
              <a:rPr lang="en-US" sz="3400" dirty="0" smtClean="0"/>
              <a:t>Quantifying light-matter interaction</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sp>
        <p:nvSpPr>
          <p:cNvPr id="15" name="Rectangle 92"/>
          <p:cNvSpPr>
            <a:spLocks noChangeArrowheads="1"/>
          </p:cNvSpPr>
          <p:nvPr/>
        </p:nvSpPr>
        <p:spPr bwMode="auto">
          <a:xfrm>
            <a:off x="7312335" y="3899601"/>
            <a:ext cx="119296" cy="13197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 name="Group 2"/>
          <p:cNvGrpSpPr/>
          <p:nvPr/>
        </p:nvGrpSpPr>
        <p:grpSpPr>
          <a:xfrm>
            <a:off x="275754" y="2820864"/>
            <a:ext cx="3362576" cy="3257996"/>
            <a:chOff x="275754" y="2820864"/>
            <a:chExt cx="3362576" cy="3257996"/>
          </a:xfrm>
        </p:grpSpPr>
        <p:sp>
          <p:nvSpPr>
            <p:cNvPr id="39" name="Text Box 36"/>
            <p:cNvSpPr txBox="1">
              <a:spLocks noChangeArrowheads="1"/>
            </p:cNvSpPr>
            <p:nvPr/>
          </p:nvSpPr>
          <p:spPr bwMode="auto">
            <a:xfrm rot="16200000">
              <a:off x="-342577" y="3962894"/>
              <a:ext cx="1703388"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sz="2400" b="0" dirty="0">
                  <a:latin typeface="Verdana" pitchFamily="34" charset="0"/>
                </a:rPr>
                <a:t>Energy</a:t>
              </a:r>
              <a:endParaRPr lang="en-GB" sz="2400" b="0" dirty="0">
                <a:latin typeface="Verdana" pitchFamily="34" charset="0"/>
              </a:endParaRPr>
            </a:p>
          </p:txBody>
        </p:sp>
        <p:grpSp>
          <p:nvGrpSpPr>
            <p:cNvPr id="2" name="Group 1"/>
            <p:cNvGrpSpPr/>
            <p:nvPr/>
          </p:nvGrpSpPr>
          <p:grpSpPr>
            <a:xfrm>
              <a:off x="841181" y="2820864"/>
              <a:ext cx="2797149" cy="3257996"/>
              <a:chOff x="638175" y="2133600"/>
              <a:chExt cx="3927475" cy="4241768"/>
            </a:xfrm>
          </p:grpSpPr>
          <p:sp>
            <p:nvSpPr>
              <p:cNvPr id="40" name="Text Box 5"/>
              <p:cNvSpPr txBox="1">
                <a:spLocks noChangeArrowheads="1"/>
              </p:cNvSpPr>
              <p:nvPr/>
            </p:nvSpPr>
            <p:spPr bwMode="auto">
              <a:xfrm>
                <a:off x="2646363" y="5881688"/>
                <a:ext cx="914400" cy="49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sz="1800" dirty="0"/>
                  <a:t>WL</a:t>
                </a:r>
                <a:endParaRPr lang="en-GB" sz="1800" dirty="0"/>
              </a:p>
            </p:txBody>
          </p:sp>
          <p:sp>
            <p:nvSpPr>
              <p:cNvPr id="41" name="Line 6"/>
              <p:cNvSpPr>
                <a:spLocks noChangeShapeType="1"/>
              </p:cNvSpPr>
              <p:nvPr/>
            </p:nvSpPr>
            <p:spPr bwMode="auto">
              <a:xfrm>
                <a:off x="2008188" y="3665538"/>
                <a:ext cx="547687" cy="158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2" name="Line 7"/>
              <p:cNvSpPr>
                <a:spLocks noChangeShapeType="1"/>
              </p:cNvSpPr>
              <p:nvPr/>
            </p:nvSpPr>
            <p:spPr bwMode="auto">
              <a:xfrm>
                <a:off x="3378200" y="2301875"/>
                <a:ext cx="1004888" cy="3175"/>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3" name="Line 8"/>
              <p:cNvSpPr>
                <a:spLocks noChangeShapeType="1"/>
              </p:cNvSpPr>
              <p:nvPr/>
            </p:nvSpPr>
            <p:spPr bwMode="auto">
              <a:xfrm>
                <a:off x="3013075" y="2473325"/>
                <a:ext cx="1588" cy="3238500"/>
              </a:xfrm>
              <a:prstGeom prst="line">
                <a:avLst/>
              </a:prstGeom>
              <a:noFill/>
              <a:ln w="34925">
                <a:solidFill>
                  <a:srgbClr val="FF0000"/>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4" name="Text Box 9"/>
              <p:cNvSpPr txBox="1">
                <a:spLocks noChangeArrowheads="1"/>
              </p:cNvSpPr>
              <p:nvPr/>
            </p:nvSpPr>
            <p:spPr bwMode="auto">
              <a:xfrm>
                <a:off x="1549400" y="4518025"/>
                <a:ext cx="549276" cy="4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b="0" dirty="0">
                    <a:latin typeface="Verdana" pitchFamily="34" charset="0"/>
                  </a:rPr>
                  <a:t>h</a:t>
                </a:r>
                <a:endParaRPr lang="en-GB" b="0" dirty="0">
                  <a:latin typeface="Verdana" pitchFamily="34" charset="0"/>
                </a:endParaRPr>
              </a:p>
            </p:txBody>
          </p:sp>
          <p:sp>
            <p:nvSpPr>
              <p:cNvPr id="45" name="Text Box 10"/>
              <p:cNvSpPr txBox="1">
                <a:spLocks noChangeArrowheads="1"/>
              </p:cNvSpPr>
              <p:nvPr/>
            </p:nvSpPr>
            <p:spPr bwMode="auto">
              <a:xfrm>
                <a:off x="1550988" y="2984500"/>
                <a:ext cx="549276" cy="42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b="0" dirty="0">
                    <a:latin typeface="Verdana" pitchFamily="34" charset="0"/>
                  </a:rPr>
                  <a:t>e</a:t>
                </a:r>
                <a:endParaRPr lang="en-GB" b="0" dirty="0">
                  <a:latin typeface="Verdana" pitchFamily="34" charset="0"/>
                </a:endParaRPr>
              </a:p>
            </p:txBody>
          </p:sp>
          <p:sp>
            <p:nvSpPr>
              <p:cNvPr id="46" name="Line 11"/>
              <p:cNvSpPr>
                <a:spLocks noChangeShapeType="1"/>
              </p:cNvSpPr>
              <p:nvPr/>
            </p:nvSpPr>
            <p:spPr bwMode="auto">
              <a:xfrm>
                <a:off x="2008188" y="4603750"/>
                <a:ext cx="547687" cy="1588"/>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7" name="Line 12"/>
              <p:cNvSpPr>
                <a:spLocks noChangeShapeType="1"/>
              </p:cNvSpPr>
              <p:nvPr/>
            </p:nvSpPr>
            <p:spPr bwMode="auto">
              <a:xfrm flipH="1" flipV="1">
                <a:off x="2555875" y="2644775"/>
                <a:ext cx="1588" cy="1020763"/>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8" name="Line 13"/>
              <p:cNvSpPr>
                <a:spLocks noChangeShapeType="1"/>
              </p:cNvSpPr>
              <p:nvPr/>
            </p:nvSpPr>
            <p:spPr bwMode="auto">
              <a:xfrm flipH="1">
                <a:off x="2555875" y="4603750"/>
                <a:ext cx="1588" cy="936625"/>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49" name="Line 14"/>
              <p:cNvSpPr>
                <a:spLocks noChangeShapeType="1"/>
              </p:cNvSpPr>
              <p:nvPr/>
            </p:nvSpPr>
            <p:spPr bwMode="auto">
              <a:xfrm>
                <a:off x="2557463" y="2644775"/>
                <a:ext cx="820737" cy="1588"/>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0" name="Line 15"/>
              <p:cNvSpPr>
                <a:spLocks noChangeShapeType="1"/>
              </p:cNvSpPr>
              <p:nvPr/>
            </p:nvSpPr>
            <p:spPr bwMode="auto">
              <a:xfrm>
                <a:off x="2557463" y="5538788"/>
                <a:ext cx="820737" cy="1587"/>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1" name="Line 16"/>
              <p:cNvSpPr>
                <a:spLocks noChangeShapeType="1"/>
              </p:cNvSpPr>
              <p:nvPr/>
            </p:nvSpPr>
            <p:spPr bwMode="auto">
              <a:xfrm flipH="1" flipV="1">
                <a:off x="3378200" y="2301875"/>
                <a:ext cx="0" cy="34290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2" name="Line 17"/>
              <p:cNvSpPr>
                <a:spLocks noChangeShapeType="1"/>
              </p:cNvSpPr>
              <p:nvPr/>
            </p:nvSpPr>
            <p:spPr bwMode="auto">
              <a:xfrm flipH="1" flipV="1">
                <a:off x="3378200" y="5540375"/>
                <a:ext cx="1588" cy="339725"/>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3" name="Line 18"/>
              <p:cNvSpPr>
                <a:spLocks noChangeShapeType="1"/>
              </p:cNvSpPr>
              <p:nvPr/>
            </p:nvSpPr>
            <p:spPr bwMode="auto">
              <a:xfrm flipH="1" flipV="1">
                <a:off x="2008188" y="4603750"/>
                <a:ext cx="1587" cy="1276350"/>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4" name="Line 19"/>
              <p:cNvSpPr>
                <a:spLocks noChangeShapeType="1"/>
              </p:cNvSpPr>
              <p:nvPr/>
            </p:nvSpPr>
            <p:spPr bwMode="auto">
              <a:xfrm flipH="1" flipV="1">
                <a:off x="2008188" y="2301875"/>
                <a:ext cx="1587" cy="1363663"/>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5" name="Line 20"/>
              <p:cNvSpPr>
                <a:spLocks noChangeShapeType="1"/>
              </p:cNvSpPr>
              <p:nvPr/>
            </p:nvSpPr>
            <p:spPr bwMode="auto">
              <a:xfrm>
                <a:off x="3378200" y="5880100"/>
                <a:ext cx="1004888" cy="1588"/>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6" name="Line 21"/>
              <p:cNvSpPr>
                <a:spLocks noChangeShapeType="1"/>
              </p:cNvSpPr>
              <p:nvPr/>
            </p:nvSpPr>
            <p:spPr bwMode="auto">
              <a:xfrm>
                <a:off x="1003300" y="5880100"/>
                <a:ext cx="1004888" cy="1588"/>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7" name="Line 22"/>
              <p:cNvSpPr>
                <a:spLocks noChangeShapeType="1"/>
              </p:cNvSpPr>
              <p:nvPr/>
            </p:nvSpPr>
            <p:spPr bwMode="auto">
              <a:xfrm>
                <a:off x="1003300" y="2301875"/>
                <a:ext cx="1004888" cy="3175"/>
              </a:xfrm>
              <a:prstGeom prst="line">
                <a:avLst/>
              </a:prstGeom>
              <a:noFill/>
              <a:ln w="444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8" name="Line 23"/>
              <p:cNvSpPr>
                <a:spLocks noChangeShapeType="1"/>
              </p:cNvSpPr>
              <p:nvPr/>
            </p:nvSpPr>
            <p:spPr bwMode="auto">
              <a:xfrm>
                <a:off x="2008188" y="3325813"/>
                <a:ext cx="547687" cy="1587"/>
              </a:xfrm>
              <a:prstGeom prst="line">
                <a:avLst/>
              </a:prstGeom>
              <a:noFill/>
              <a:ln w="444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59" name="Line 24"/>
              <p:cNvSpPr>
                <a:spLocks noChangeShapeType="1"/>
              </p:cNvSpPr>
              <p:nvPr/>
            </p:nvSpPr>
            <p:spPr bwMode="auto">
              <a:xfrm>
                <a:off x="2008188" y="4857750"/>
                <a:ext cx="547687" cy="3175"/>
              </a:xfrm>
              <a:prstGeom prst="line">
                <a:avLst/>
              </a:prstGeom>
              <a:noFill/>
              <a:ln w="444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grpSp>
            <p:nvGrpSpPr>
              <p:cNvPr id="60" name="Group 25"/>
              <p:cNvGrpSpPr>
                <a:grpSpLocks/>
              </p:cNvGrpSpPr>
              <p:nvPr/>
            </p:nvGrpSpPr>
            <p:grpSpPr bwMode="auto">
              <a:xfrm>
                <a:off x="2282825" y="2389188"/>
                <a:ext cx="730250" cy="3406775"/>
                <a:chOff x="1438" y="1505"/>
                <a:chExt cx="460" cy="2146"/>
              </a:xfrm>
            </p:grpSpPr>
            <p:sp>
              <p:nvSpPr>
                <p:cNvPr id="61" name="Freeform 26"/>
                <p:cNvSpPr>
                  <a:spLocks/>
                </p:cNvSpPr>
                <p:nvPr/>
              </p:nvSpPr>
              <p:spPr bwMode="auto">
                <a:xfrm>
                  <a:off x="1438" y="1505"/>
                  <a:ext cx="460" cy="537"/>
                </a:xfrm>
                <a:custGeom>
                  <a:avLst/>
                  <a:gdLst>
                    <a:gd name="T0" fmla="*/ 363 w 363"/>
                    <a:gd name="T1" fmla="*/ 0 h 318"/>
                    <a:gd name="T2" fmla="*/ 91 w 363"/>
                    <a:gd name="T3" fmla="*/ 91 h 318"/>
                    <a:gd name="T4" fmla="*/ 0 w 363"/>
                    <a:gd name="T5" fmla="*/ 318 h 318"/>
                  </a:gdLst>
                  <a:ahLst/>
                  <a:cxnLst>
                    <a:cxn ang="0">
                      <a:pos x="T0" y="T1"/>
                    </a:cxn>
                    <a:cxn ang="0">
                      <a:pos x="T2" y="T3"/>
                    </a:cxn>
                    <a:cxn ang="0">
                      <a:pos x="T4" y="T5"/>
                    </a:cxn>
                  </a:cxnLst>
                  <a:rect l="0" t="0" r="r" b="b"/>
                  <a:pathLst>
                    <a:path w="363" h="318">
                      <a:moveTo>
                        <a:pt x="363" y="0"/>
                      </a:moveTo>
                      <a:cubicBezTo>
                        <a:pt x="257" y="19"/>
                        <a:pt x="151" y="38"/>
                        <a:pt x="91" y="91"/>
                      </a:cubicBezTo>
                      <a:cubicBezTo>
                        <a:pt x="31" y="144"/>
                        <a:pt x="15" y="280"/>
                        <a:pt x="0" y="318"/>
                      </a:cubicBezTo>
                    </a:path>
                  </a:pathLst>
                </a:custGeom>
                <a:noFill/>
                <a:ln w="41275" cap="flat" cmpd="sng">
                  <a:solidFill>
                    <a:srgbClr val="0000FF"/>
                  </a:solidFill>
                  <a:prstDash val="solid"/>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2" name="Freeform 27"/>
                <p:cNvSpPr>
                  <a:spLocks/>
                </p:cNvSpPr>
                <p:nvPr/>
              </p:nvSpPr>
              <p:spPr bwMode="auto">
                <a:xfrm flipV="1">
                  <a:off x="1438" y="3115"/>
                  <a:ext cx="403" cy="536"/>
                </a:xfrm>
                <a:custGeom>
                  <a:avLst/>
                  <a:gdLst>
                    <a:gd name="T0" fmla="*/ 363 w 363"/>
                    <a:gd name="T1" fmla="*/ 0 h 318"/>
                    <a:gd name="T2" fmla="*/ 91 w 363"/>
                    <a:gd name="T3" fmla="*/ 91 h 318"/>
                    <a:gd name="T4" fmla="*/ 0 w 363"/>
                    <a:gd name="T5" fmla="*/ 318 h 318"/>
                  </a:gdLst>
                  <a:ahLst/>
                  <a:cxnLst>
                    <a:cxn ang="0">
                      <a:pos x="T0" y="T1"/>
                    </a:cxn>
                    <a:cxn ang="0">
                      <a:pos x="T2" y="T3"/>
                    </a:cxn>
                    <a:cxn ang="0">
                      <a:pos x="T4" y="T5"/>
                    </a:cxn>
                  </a:cxnLst>
                  <a:rect l="0" t="0" r="r" b="b"/>
                  <a:pathLst>
                    <a:path w="363" h="318">
                      <a:moveTo>
                        <a:pt x="363" y="0"/>
                      </a:moveTo>
                      <a:cubicBezTo>
                        <a:pt x="257" y="19"/>
                        <a:pt x="151" y="38"/>
                        <a:pt x="91" y="91"/>
                      </a:cubicBezTo>
                      <a:cubicBezTo>
                        <a:pt x="31" y="144"/>
                        <a:pt x="15" y="280"/>
                        <a:pt x="0" y="318"/>
                      </a:cubicBezTo>
                    </a:path>
                  </a:pathLst>
                </a:custGeom>
                <a:noFill/>
                <a:ln w="41275" cap="flat" cmpd="sng">
                  <a:solidFill>
                    <a:srgbClr val="0000FF"/>
                  </a:solidFill>
                  <a:prstDash val="solid"/>
                  <a:round/>
                  <a:headEnd/>
                  <a:tailEnd type="triangl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grpSp>
          <p:grpSp>
            <p:nvGrpSpPr>
              <p:cNvPr id="63" name="Group 28"/>
              <p:cNvGrpSpPr>
                <a:grpSpLocks/>
              </p:cNvGrpSpPr>
              <p:nvPr/>
            </p:nvGrpSpPr>
            <p:grpSpPr bwMode="auto">
              <a:xfrm>
                <a:off x="2279650" y="3325813"/>
                <a:ext cx="1738313" cy="1531937"/>
                <a:chOff x="1436" y="2095"/>
                <a:chExt cx="1095" cy="965"/>
              </a:xfrm>
            </p:grpSpPr>
            <p:sp>
              <p:nvSpPr>
                <p:cNvPr id="64" name="Line 29"/>
                <p:cNvSpPr>
                  <a:spLocks noChangeShapeType="1"/>
                </p:cNvSpPr>
                <p:nvPr/>
              </p:nvSpPr>
              <p:spPr bwMode="auto">
                <a:xfrm>
                  <a:off x="1436" y="2095"/>
                  <a:ext cx="2" cy="965"/>
                </a:xfrm>
                <a:prstGeom prst="line">
                  <a:avLst/>
                </a:prstGeom>
                <a:noFill/>
                <a:ln w="34925">
                  <a:solidFill>
                    <a:srgbClr val="339966"/>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5" name="Freeform 30"/>
                <p:cNvSpPr>
                  <a:spLocks/>
                </p:cNvSpPr>
                <p:nvPr/>
              </p:nvSpPr>
              <p:spPr bwMode="auto">
                <a:xfrm rot="10800000">
                  <a:off x="1436" y="2443"/>
                  <a:ext cx="807" cy="349"/>
                </a:xfrm>
                <a:custGeom>
                  <a:avLst/>
                  <a:gdLst>
                    <a:gd name="T0" fmla="*/ 0 w 409"/>
                    <a:gd name="T1" fmla="*/ 98 h 159"/>
                    <a:gd name="T2" fmla="*/ 46 w 409"/>
                    <a:gd name="T3" fmla="*/ 8 h 159"/>
                    <a:gd name="T4" fmla="*/ 91 w 409"/>
                    <a:gd name="T5" fmla="*/ 144 h 159"/>
                    <a:gd name="T6" fmla="*/ 136 w 409"/>
                    <a:gd name="T7" fmla="*/ 8 h 159"/>
                    <a:gd name="T8" fmla="*/ 182 w 409"/>
                    <a:gd name="T9" fmla="*/ 144 h 159"/>
                    <a:gd name="T10" fmla="*/ 227 w 409"/>
                    <a:gd name="T11" fmla="*/ 8 h 159"/>
                    <a:gd name="T12" fmla="*/ 273 w 409"/>
                    <a:gd name="T13" fmla="*/ 144 h 159"/>
                    <a:gd name="T14" fmla="*/ 318 w 409"/>
                    <a:gd name="T15" fmla="*/ 8 h 159"/>
                    <a:gd name="T16" fmla="*/ 363 w 409"/>
                    <a:gd name="T17" fmla="*/ 144 h 159"/>
                    <a:gd name="T18" fmla="*/ 409 w 409"/>
                    <a:gd name="T19" fmla="*/ 9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159">
                      <a:moveTo>
                        <a:pt x="0" y="98"/>
                      </a:moveTo>
                      <a:cubicBezTo>
                        <a:pt x="15" y="49"/>
                        <a:pt x="31" y="0"/>
                        <a:pt x="46" y="8"/>
                      </a:cubicBezTo>
                      <a:cubicBezTo>
                        <a:pt x="61" y="16"/>
                        <a:pt x="76" y="144"/>
                        <a:pt x="91" y="144"/>
                      </a:cubicBezTo>
                      <a:cubicBezTo>
                        <a:pt x="106" y="144"/>
                        <a:pt x="121" y="8"/>
                        <a:pt x="136" y="8"/>
                      </a:cubicBezTo>
                      <a:cubicBezTo>
                        <a:pt x="151" y="8"/>
                        <a:pt x="167" y="144"/>
                        <a:pt x="182" y="144"/>
                      </a:cubicBezTo>
                      <a:cubicBezTo>
                        <a:pt x="197" y="144"/>
                        <a:pt x="212" y="8"/>
                        <a:pt x="227" y="8"/>
                      </a:cubicBezTo>
                      <a:cubicBezTo>
                        <a:pt x="242" y="8"/>
                        <a:pt x="258" y="144"/>
                        <a:pt x="273" y="144"/>
                      </a:cubicBezTo>
                      <a:cubicBezTo>
                        <a:pt x="288" y="144"/>
                        <a:pt x="303" y="8"/>
                        <a:pt x="318" y="8"/>
                      </a:cubicBezTo>
                      <a:cubicBezTo>
                        <a:pt x="333" y="8"/>
                        <a:pt x="348" y="129"/>
                        <a:pt x="363" y="144"/>
                      </a:cubicBezTo>
                      <a:cubicBezTo>
                        <a:pt x="378" y="159"/>
                        <a:pt x="394" y="106"/>
                        <a:pt x="409" y="98"/>
                      </a:cubicBezTo>
                    </a:path>
                  </a:pathLst>
                </a:custGeom>
                <a:noFill/>
                <a:ln w="34925" cap="flat" cmpd="sng">
                  <a:solidFill>
                    <a:srgbClr val="339966"/>
                  </a:solidFill>
                  <a:prstDash val="solid"/>
                  <a:round/>
                  <a:headEn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sp>
              <p:nvSpPr>
                <p:cNvPr id="66" name="Line 31"/>
                <p:cNvSpPr>
                  <a:spLocks noChangeShapeType="1"/>
                </p:cNvSpPr>
                <p:nvPr/>
              </p:nvSpPr>
              <p:spPr bwMode="auto">
                <a:xfrm flipH="1">
                  <a:off x="2243" y="2578"/>
                  <a:ext cx="288" cy="1"/>
                </a:xfrm>
                <a:prstGeom prst="line">
                  <a:avLst/>
                </a:prstGeom>
                <a:noFill/>
                <a:ln w="34925">
                  <a:solidFill>
                    <a:srgbClr val="339966"/>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grpSp>
          <p:sp>
            <p:nvSpPr>
              <p:cNvPr id="67" name="Text Box 32"/>
              <p:cNvSpPr txBox="1">
                <a:spLocks noChangeArrowheads="1"/>
              </p:cNvSpPr>
              <p:nvPr/>
            </p:nvSpPr>
            <p:spPr bwMode="auto">
              <a:xfrm>
                <a:off x="1917700" y="5881688"/>
                <a:ext cx="851915" cy="49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sz="1800" dirty="0"/>
                  <a:t>QD</a:t>
                </a:r>
                <a:endParaRPr lang="en-GB" sz="1800" dirty="0"/>
              </a:p>
            </p:txBody>
          </p:sp>
          <p:sp>
            <p:nvSpPr>
              <p:cNvPr id="68" name="Text Box 33"/>
              <p:cNvSpPr txBox="1">
                <a:spLocks noChangeArrowheads="1"/>
              </p:cNvSpPr>
              <p:nvPr/>
            </p:nvSpPr>
            <p:spPr bwMode="auto">
              <a:xfrm>
                <a:off x="1003300" y="5881688"/>
                <a:ext cx="11874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sz="1800" dirty="0"/>
                  <a:t>GaAs</a:t>
                </a:r>
                <a:endParaRPr lang="en-GB" sz="1800" dirty="0"/>
              </a:p>
            </p:txBody>
          </p:sp>
          <p:sp>
            <p:nvSpPr>
              <p:cNvPr id="69" name="Text Box 34"/>
              <p:cNvSpPr txBox="1">
                <a:spLocks noChangeArrowheads="1"/>
              </p:cNvSpPr>
              <p:nvPr/>
            </p:nvSpPr>
            <p:spPr bwMode="auto">
              <a:xfrm>
                <a:off x="3378200" y="5881688"/>
                <a:ext cx="11874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spAutoFit/>
              </a:bodyPr>
              <a:lstStyle>
                <a:lvl1pPr marL="323850" indent="-323850" algn="l" defTabSz="865188">
                  <a:spcBef>
                    <a:spcPct val="0"/>
                  </a:spcBef>
                  <a:defRPr>
                    <a:solidFill>
                      <a:schemeClr val="tx1"/>
                    </a:solidFill>
                    <a:latin typeface="Arial" charset="0"/>
                  </a:defRPr>
                </a:lvl1pPr>
                <a:lvl2pPr algn="l" defTabSz="865188">
                  <a:spcBef>
                    <a:spcPct val="0"/>
                  </a:spcBef>
                  <a:defRPr>
                    <a:solidFill>
                      <a:schemeClr val="tx1"/>
                    </a:solidFill>
                    <a:latin typeface="Arial" charset="0"/>
                  </a:defRPr>
                </a:lvl2pPr>
                <a:lvl3pPr algn="l" defTabSz="865188">
                  <a:spcBef>
                    <a:spcPct val="0"/>
                  </a:spcBef>
                  <a:defRPr>
                    <a:solidFill>
                      <a:schemeClr val="tx1"/>
                    </a:solidFill>
                    <a:latin typeface="Arial" charset="0"/>
                  </a:defRPr>
                </a:lvl3pPr>
                <a:lvl4pPr algn="l" defTabSz="865188">
                  <a:spcBef>
                    <a:spcPct val="0"/>
                  </a:spcBef>
                  <a:defRPr>
                    <a:solidFill>
                      <a:schemeClr val="tx1"/>
                    </a:solidFill>
                    <a:latin typeface="Arial" charset="0"/>
                  </a:defRPr>
                </a:lvl4pPr>
                <a:lvl5pPr algn="l" defTabSz="865188">
                  <a:spcBef>
                    <a:spcPct val="0"/>
                  </a:spcBef>
                  <a:defRPr>
                    <a:solidFill>
                      <a:schemeClr val="tx1"/>
                    </a:solidFill>
                    <a:latin typeface="Arial" charset="0"/>
                  </a:defRPr>
                </a:lvl5pPr>
                <a:lvl6pPr defTabSz="865188" fontAlgn="base">
                  <a:spcBef>
                    <a:spcPct val="0"/>
                  </a:spcBef>
                  <a:spcAft>
                    <a:spcPct val="0"/>
                  </a:spcAft>
                  <a:defRPr>
                    <a:solidFill>
                      <a:schemeClr val="tx1"/>
                    </a:solidFill>
                    <a:latin typeface="Arial" charset="0"/>
                  </a:defRPr>
                </a:lvl6pPr>
                <a:lvl7pPr defTabSz="865188" fontAlgn="base">
                  <a:spcBef>
                    <a:spcPct val="0"/>
                  </a:spcBef>
                  <a:spcAft>
                    <a:spcPct val="0"/>
                  </a:spcAft>
                  <a:defRPr>
                    <a:solidFill>
                      <a:schemeClr val="tx1"/>
                    </a:solidFill>
                    <a:latin typeface="Arial" charset="0"/>
                  </a:defRPr>
                </a:lvl7pPr>
                <a:lvl8pPr defTabSz="865188" fontAlgn="base">
                  <a:spcBef>
                    <a:spcPct val="0"/>
                  </a:spcBef>
                  <a:spcAft>
                    <a:spcPct val="0"/>
                  </a:spcAft>
                  <a:defRPr>
                    <a:solidFill>
                      <a:schemeClr val="tx1"/>
                    </a:solidFill>
                    <a:latin typeface="Arial" charset="0"/>
                  </a:defRPr>
                </a:lvl8pPr>
                <a:lvl9pPr defTabSz="865188" fontAlgn="base">
                  <a:spcBef>
                    <a:spcPct val="0"/>
                  </a:spcBef>
                  <a:spcAft>
                    <a:spcPct val="0"/>
                  </a:spcAft>
                  <a:defRPr>
                    <a:solidFill>
                      <a:schemeClr val="tx1"/>
                    </a:solidFill>
                    <a:latin typeface="Arial" charset="0"/>
                  </a:defRPr>
                </a:lvl9pPr>
              </a:lstStyle>
              <a:p>
                <a:pPr>
                  <a:spcBef>
                    <a:spcPct val="50000"/>
                  </a:spcBef>
                  <a:buFontTx/>
                  <a:buNone/>
                </a:pPr>
                <a:r>
                  <a:rPr lang="da-DK" sz="1800"/>
                  <a:t>GaAs</a:t>
                </a:r>
                <a:endParaRPr lang="en-GB" sz="1800"/>
              </a:p>
            </p:txBody>
          </p:sp>
          <p:sp>
            <p:nvSpPr>
              <p:cNvPr id="70" name="Line 35"/>
              <p:cNvSpPr>
                <a:spLocks noChangeShapeType="1"/>
              </p:cNvSpPr>
              <p:nvPr/>
            </p:nvSpPr>
            <p:spPr bwMode="auto">
              <a:xfrm>
                <a:off x="638175" y="2133600"/>
                <a:ext cx="0" cy="4003675"/>
              </a:xfrm>
              <a:prstGeom prst="line">
                <a:avLst/>
              </a:prstGeom>
              <a:noFill/>
              <a:ln w="34925">
                <a:solidFill>
                  <a:schemeClr val="tx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1193" tIns="50598" rIns="101193" bIns="50598"/>
              <a:lstStyle/>
              <a:p>
                <a:endParaRPr lang="en-US"/>
              </a:p>
            </p:txBody>
          </p:sp>
        </p:grpSp>
      </p:grpSp>
      <p:pic>
        <p:nvPicPr>
          <p:cNvPr id="5129"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6210" y="1124744"/>
            <a:ext cx="1882403" cy="15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5753" y="1295928"/>
            <a:ext cx="2419748" cy="1171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Rectangle 3"/>
          <p:cNvSpPr txBox="1">
            <a:spLocks noChangeArrowheads="1"/>
          </p:cNvSpPr>
          <p:nvPr/>
        </p:nvSpPr>
        <p:spPr>
          <a:xfrm>
            <a:off x="3779912" y="2915469"/>
            <a:ext cx="3168352" cy="558950"/>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Free space</a:t>
            </a:r>
            <a:endParaRPr lang="en-US" dirty="0">
              <a:latin typeface="+mn-lt"/>
              <a:cs typeface="+mn-cs"/>
            </a:endParaRPr>
          </a:p>
        </p:txBody>
      </p:sp>
      <p:sp>
        <p:nvSpPr>
          <p:cNvPr id="79" name="Rectangle 3"/>
          <p:cNvSpPr txBox="1">
            <a:spLocks noChangeArrowheads="1"/>
          </p:cNvSpPr>
          <p:nvPr/>
        </p:nvSpPr>
        <p:spPr>
          <a:xfrm>
            <a:off x="3779912" y="4392851"/>
            <a:ext cx="3168352" cy="558950"/>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endParaRPr lang="en-US" dirty="0">
              <a:latin typeface="+mn-lt"/>
              <a:cs typeface="+mn-cs"/>
            </a:endParaRPr>
          </a:p>
        </p:txBody>
      </p:sp>
      <p:pic>
        <p:nvPicPr>
          <p:cNvPr id="5132" name="Picture 12" descr="C:\Users\Petru\Downloads\CodeCogsEqn (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1756" y="3474419"/>
            <a:ext cx="2809875" cy="781050"/>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3"/>
          <p:cNvSpPr txBox="1">
            <a:spLocks noChangeArrowheads="1"/>
          </p:cNvSpPr>
          <p:nvPr/>
        </p:nvSpPr>
        <p:spPr>
          <a:xfrm>
            <a:off x="3779912" y="4643809"/>
            <a:ext cx="3888432" cy="558950"/>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Structured environment</a:t>
            </a:r>
            <a:endParaRPr lang="en-US" dirty="0">
              <a:latin typeface="+mn-lt"/>
              <a:cs typeface="+mn-cs"/>
            </a:endParaRPr>
          </a:p>
        </p:txBody>
      </p:sp>
      <p:pic>
        <p:nvPicPr>
          <p:cNvPr id="5133" name="Picture 13" descr="C:\Users\Petru\Downloads\CodeCogsEqn (3).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1042" y="5451811"/>
            <a:ext cx="4171950"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85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8"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8</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Interface as a spectroscopic tool</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183" y="1511300"/>
            <a:ext cx="2333625" cy="2212975"/>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417018959"/>
              </p:ext>
            </p:extLst>
          </p:nvPr>
        </p:nvGraphicFramePr>
        <p:xfrm>
          <a:off x="251520" y="3779838"/>
          <a:ext cx="2773363" cy="2379662"/>
        </p:xfrm>
        <a:graphic>
          <a:graphicData uri="http://schemas.openxmlformats.org/presentationml/2006/ole">
            <mc:AlternateContent xmlns:mc="http://schemas.openxmlformats.org/markup-compatibility/2006">
              <mc:Choice xmlns:v="urn:schemas-microsoft-com:vml" Requires="v">
                <p:oleObj spid="_x0000_s9240" name="Graph" r:id="rId5" imgW="2016557" imgH="1728826" progId="Origin50.Graph">
                  <p:embed/>
                </p:oleObj>
              </mc:Choice>
              <mc:Fallback>
                <p:oleObj name="Graph" r:id="rId5" imgW="2016557" imgH="1728826" progId="Origin50.Graph">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3779838"/>
                        <a:ext cx="2773363"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 name="Rectangle 3"/>
          <p:cNvSpPr txBox="1">
            <a:spLocks noChangeArrowheads="1"/>
          </p:cNvSpPr>
          <p:nvPr/>
        </p:nvSpPr>
        <p:spPr>
          <a:xfrm>
            <a:off x="3491880" y="1511300"/>
            <a:ext cx="3168352" cy="558950"/>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Measured decay rate</a:t>
            </a:r>
            <a:endParaRPr lang="en-US" dirty="0">
              <a:latin typeface="+mn-lt"/>
              <a:cs typeface="+mn-cs"/>
            </a:endParaRPr>
          </a:p>
        </p:txBody>
      </p:sp>
      <p:pic>
        <p:nvPicPr>
          <p:cNvPr id="9220" name="Picture 4" descr="C:\Users\Petru\Downloads\CodeCogsEqn (14).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0890" y="2284412"/>
            <a:ext cx="4781550" cy="333375"/>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3"/>
          <p:cNvSpPr txBox="1">
            <a:spLocks noChangeArrowheads="1"/>
          </p:cNvSpPr>
          <p:nvPr/>
        </p:nvSpPr>
        <p:spPr>
          <a:xfrm>
            <a:off x="3491880" y="3165325"/>
            <a:ext cx="3816424" cy="558950"/>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The rates are separated</a:t>
            </a:r>
            <a:endParaRPr lang="en-US" dirty="0">
              <a:latin typeface="+mn-lt"/>
              <a:cs typeface="+mn-cs"/>
            </a:endParaRPr>
          </a:p>
        </p:txBody>
      </p:sp>
      <p:pic>
        <p:nvPicPr>
          <p:cNvPr id="9221" name="Picture 5" descr="C:\Users\Petru\Downloads\CodeCogsEqn (15).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0890" y="3935412"/>
            <a:ext cx="3305175" cy="695325"/>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C:\Users\Petru\Downloads\CodeCogsEqn (16).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50890" y="4990306"/>
            <a:ext cx="3467100" cy="74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95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fld id="{CF4956E5-C171-43C9-B4F2-221A2EB385F7}" type="slidenum">
              <a:rPr lang="ru-RU" smtClean="0"/>
              <a:pPr eaLnBrk="1" hangingPunct="1">
                <a:defRPr/>
              </a:pPr>
              <a:t>9</a:t>
            </a:fld>
            <a:endParaRPr lang="ru-RU" smtClean="0"/>
          </a:p>
        </p:txBody>
      </p:sp>
      <p:sp>
        <p:nvSpPr>
          <p:cNvPr id="11267" name="Rectangle 2"/>
          <p:cNvSpPr>
            <a:spLocks noGrp="1" noChangeArrowheads="1"/>
          </p:cNvSpPr>
          <p:nvPr>
            <p:ph type="title"/>
          </p:nvPr>
        </p:nvSpPr>
        <p:spPr>
          <a:xfrm>
            <a:off x="828724" y="357166"/>
            <a:ext cx="7343676" cy="612775"/>
          </a:xfrm>
        </p:spPr>
        <p:txBody>
          <a:bodyPr>
            <a:normAutofit/>
          </a:bodyPr>
          <a:lstStyle/>
          <a:p>
            <a:pPr eaLnBrk="1" fontAlgn="auto" hangingPunct="1">
              <a:spcAft>
                <a:spcPts val="0"/>
              </a:spcAft>
              <a:defRPr/>
            </a:pPr>
            <a:r>
              <a:rPr lang="en-US" sz="3400" dirty="0" smtClean="0"/>
              <a:t>Large QDs with Small OS</a:t>
            </a:r>
            <a:endParaRPr lang="ru-RU" sz="3400" dirty="0" smtClean="0"/>
          </a:p>
        </p:txBody>
      </p:sp>
      <p:cxnSp>
        <p:nvCxnSpPr>
          <p:cNvPr id="9" name="Gerade Verbindung 4"/>
          <p:cNvCxnSpPr/>
          <p:nvPr/>
        </p:nvCxnSpPr>
        <p:spPr>
          <a:xfrm>
            <a:off x="509116" y="1072356"/>
            <a:ext cx="7807300" cy="0"/>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4829" y="1268760"/>
            <a:ext cx="3070225"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ct 6"/>
          <p:cNvGraphicFramePr>
            <a:graphicFrameLocks noChangeAspect="1"/>
          </p:cNvGraphicFramePr>
          <p:nvPr>
            <p:extLst>
              <p:ext uri="{D42A27DB-BD31-4B8C-83A1-F6EECF244321}">
                <p14:modId xmlns:p14="http://schemas.microsoft.com/office/powerpoint/2010/main" val="3151736840"/>
              </p:ext>
            </p:extLst>
          </p:nvPr>
        </p:nvGraphicFramePr>
        <p:xfrm>
          <a:off x="3757754" y="1224310"/>
          <a:ext cx="7769225" cy="3332162"/>
        </p:xfrm>
        <a:graphic>
          <a:graphicData uri="http://schemas.openxmlformats.org/presentationml/2006/ole">
            <mc:AlternateContent xmlns:mc="http://schemas.openxmlformats.org/markup-compatibility/2006">
              <mc:Choice xmlns:v="urn:schemas-microsoft-com:vml" Requires="v">
                <p:oleObj spid="_x0000_s10262" name="Graph" r:id="rId5" imgW="4031640" imgH="1728720" progId="Origin50.Graph">
                  <p:embed/>
                </p:oleObj>
              </mc:Choice>
              <mc:Fallback>
                <p:oleObj name="Graph" r:id="rId5" imgW="4031640" imgH="1728720" progId="Origin50.Graph">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7754" y="1224310"/>
                        <a:ext cx="7769225"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3"/>
          <p:cNvSpPr txBox="1">
            <a:spLocks noChangeArrowheads="1"/>
          </p:cNvSpPr>
          <p:nvPr/>
        </p:nvSpPr>
        <p:spPr>
          <a:xfrm>
            <a:off x="509116" y="4365104"/>
            <a:ext cx="6655172"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Fast decay rate but small OS and low QE.</a:t>
            </a:r>
          </a:p>
        </p:txBody>
      </p:sp>
      <p:sp>
        <p:nvSpPr>
          <p:cNvPr id="15" name="Rectangle 3"/>
          <p:cNvSpPr txBox="1">
            <a:spLocks noChangeArrowheads="1"/>
          </p:cNvSpPr>
          <p:nvPr/>
        </p:nvSpPr>
        <p:spPr>
          <a:xfrm>
            <a:off x="509116" y="4941168"/>
            <a:ext cx="8167340" cy="576064"/>
          </a:xfrm>
          <a:prstGeom prst="rect">
            <a:avLst/>
          </a:prstGeom>
        </p:spPr>
        <p:txBody>
          <a:bodyPr/>
          <a:lstStyle/>
          <a:p>
            <a:pPr marL="566928" indent="-457200" algn="just" fontAlgn="auto">
              <a:lnSpc>
                <a:spcPct val="150000"/>
              </a:lnSpc>
              <a:spcBef>
                <a:spcPts val="400"/>
              </a:spcBef>
              <a:spcAft>
                <a:spcPts val="0"/>
              </a:spcAft>
              <a:buClr>
                <a:schemeClr val="accent1"/>
              </a:buClr>
              <a:buSzPct val="100000"/>
              <a:buFont typeface="Arial" pitchFamily="34" charset="0"/>
              <a:buChar char="•"/>
              <a:defRPr/>
            </a:pPr>
            <a:r>
              <a:rPr lang="en-US" dirty="0" smtClean="0">
                <a:latin typeface="+mn-lt"/>
                <a:cs typeface="+mn-cs"/>
              </a:rPr>
              <a:t>Reason? Strain effects, inhomogeneous material composition.</a:t>
            </a:r>
          </a:p>
        </p:txBody>
      </p:sp>
      <p:sp>
        <p:nvSpPr>
          <p:cNvPr id="16" name="Rectangle 3"/>
          <p:cNvSpPr txBox="1">
            <a:spLocks noChangeArrowheads="1"/>
          </p:cNvSpPr>
          <p:nvPr/>
        </p:nvSpPr>
        <p:spPr>
          <a:xfrm>
            <a:off x="509116" y="5517232"/>
            <a:ext cx="8167340" cy="576064"/>
          </a:xfrm>
          <a:prstGeom prst="rect">
            <a:avLst/>
          </a:prstGeom>
        </p:spPr>
        <p:txBody>
          <a:bodyPr/>
          <a:lstStyle/>
          <a:p>
            <a:pPr marL="395478" indent="-285750" algn="just" fontAlgn="auto">
              <a:lnSpc>
                <a:spcPct val="150000"/>
              </a:lnSpc>
              <a:spcBef>
                <a:spcPts val="400"/>
              </a:spcBef>
              <a:spcAft>
                <a:spcPts val="0"/>
              </a:spcAft>
              <a:buClr>
                <a:schemeClr val="accent1"/>
              </a:buClr>
              <a:buSzPct val="100000"/>
              <a:buFont typeface="Symbol" pitchFamily="18" charset="2"/>
              <a:buChar char="Þ"/>
              <a:defRPr/>
            </a:pPr>
            <a:r>
              <a:rPr lang="en-US" dirty="0" smtClean="0">
                <a:latin typeface="+mn-lt"/>
                <a:cs typeface="+mn-cs"/>
              </a:rPr>
              <a:t>Future challenge. </a:t>
            </a:r>
          </a:p>
        </p:txBody>
      </p:sp>
      <p:sp>
        <p:nvSpPr>
          <p:cNvPr id="10" name="Rectangle 9"/>
          <p:cNvSpPr>
            <a:spLocks noChangeArrowheads="1"/>
          </p:cNvSpPr>
          <p:nvPr/>
        </p:nvSpPr>
        <p:spPr bwMode="auto">
          <a:xfrm>
            <a:off x="3732095" y="6241814"/>
            <a:ext cx="810101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da-DK" sz="1600" dirty="0" smtClean="0"/>
              <a:t>Stobbe et al, PRB </a:t>
            </a:r>
            <a:r>
              <a:rPr lang="da-DK" sz="1600" b="1" dirty="0"/>
              <a:t>82</a:t>
            </a:r>
            <a:r>
              <a:rPr lang="da-DK" sz="1600" dirty="0"/>
              <a:t>, 233302 (2010)</a:t>
            </a:r>
            <a:r>
              <a:rPr lang="da-DK" sz="1600" dirty="0" smtClean="0"/>
              <a:t>.</a:t>
            </a:r>
            <a:endParaRPr lang="en-US" sz="1600" dirty="0"/>
          </a:p>
        </p:txBody>
      </p:sp>
    </p:spTree>
    <p:extLst>
      <p:ext uri="{BB962C8B-B14F-4D97-AF65-F5344CB8AC3E}">
        <p14:creationId xmlns:p14="http://schemas.microsoft.com/office/powerpoint/2010/main" val="15933062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imo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imos">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Deimos">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7561</TotalTime>
  <Words>1169</Words>
  <Application>Microsoft Office PowerPoint</Application>
  <PresentationFormat>On-screen Show (4:3)</PresentationFormat>
  <Paragraphs>110</Paragraphs>
  <Slides>16</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vt:i4>
      </vt:variant>
    </vt:vector>
  </HeadingPairs>
  <TitlesOfParts>
    <vt:vector size="19" baseType="lpstr">
      <vt:lpstr>Deimos</vt:lpstr>
      <vt:lpstr>Graph</vt:lpstr>
      <vt:lpstr>CorelDRAW</vt:lpstr>
      <vt:lpstr>PowerPoint Presentation</vt:lpstr>
      <vt:lpstr>Motivation</vt:lpstr>
      <vt:lpstr>Outline of the talk</vt:lpstr>
      <vt:lpstr>Small QDs</vt:lpstr>
      <vt:lpstr>Large QDs</vt:lpstr>
      <vt:lpstr>Huge oscillator strength</vt:lpstr>
      <vt:lpstr>Quantifying light-matter interaction</vt:lpstr>
      <vt:lpstr>Interface as a spectroscopic tool</vt:lpstr>
      <vt:lpstr>Large QDs with Small OS</vt:lpstr>
      <vt:lpstr>Outline of the talk</vt:lpstr>
      <vt:lpstr>Validity of the DA</vt:lpstr>
      <vt:lpstr>Breakdown of the DA: experiment</vt:lpstr>
      <vt:lpstr>Breakdown of the DA: experiment</vt:lpstr>
      <vt:lpstr>Breakdown of DA: theory</vt:lpstr>
      <vt:lpstr>Future challenge</vt:lpstr>
      <vt:lpstr>Remember…</vt:lpstr>
    </vt:vector>
  </TitlesOfParts>
  <Company>NCMST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Universitatea Tehnică a Moldovei</dc:title>
  <dc:creator>Mike</dc:creator>
  <cp:lastModifiedBy>Petru</cp:lastModifiedBy>
  <cp:revision>202</cp:revision>
  <dcterms:created xsi:type="dcterms:W3CDTF">2009-06-23T13:17:25Z</dcterms:created>
  <dcterms:modified xsi:type="dcterms:W3CDTF">2012-08-27T12:42:29Z</dcterms:modified>
</cp:coreProperties>
</file>